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15" autoAdjust="0"/>
    <p:restoredTop sz="94660"/>
  </p:normalViewPr>
  <p:slideViewPr>
    <p:cSldViewPr snapToGrid="0">
      <p:cViewPr varScale="1">
        <p:scale>
          <a:sx n="82" d="100"/>
          <a:sy n="82" d="100"/>
        </p:scale>
        <p:origin x="9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1/20/2021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1/20/2021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1/20/2021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1/20/2021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1/20/2021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1/20/2021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1/20/2021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1/20/2021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1/20/2021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1/20/2021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1/20/2021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smtClean="0"/>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2A54C80-263E-416B-A8E0-580EDEADCBDC}" type="datetimeFigureOut">
              <a:rPr lang="en-US" dirty="0"/>
              <a:t>1/20/2021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1/20/2021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1/20/2021</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kk-KZ" sz="3600" b="1" dirty="0" smtClean="0"/>
              <a:t>Герантопсихология</a:t>
            </a:r>
            <a:r>
              <a:rPr lang="kk-KZ" sz="3600" b="1" dirty="0"/>
              <a:t>. Қартаю кезеңінің психологиялық сипаттамасы</a:t>
            </a:r>
            <a:r>
              <a:rPr lang="ru-RU" sz="3600" dirty="0"/>
              <a:t/>
            </a:r>
            <a:br>
              <a:rPr lang="ru-RU" sz="3600" dirty="0"/>
            </a:br>
            <a:endParaRPr lang="ru-RU" sz="3600" dirty="0"/>
          </a:p>
        </p:txBody>
      </p:sp>
      <p:sp>
        <p:nvSpPr>
          <p:cNvPr id="3" name="Подзаголовок 2"/>
          <p:cNvSpPr>
            <a:spLocks noGrp="1"/>
          </p:cNvSpPr>
          <p:nvPr>
            <p:ph type="subTitle" idx="1"/>
          </p:nvPr>
        </p:nvSpPr>
        <p:spPr/>
        <p:txBody>
          <a:bodyPr/>
          <a:lstStyle/>
          <a:p>
            <a:r>
              <a:rPr lang="kk-KZ" sz="6000" dirty="0" smtClean="0">
                <a:solidFill>
                  <a:srgbClr val="FF0000"/>
                </a:solidFill>
              </a:rPr>
              <a:t>Дәріс-15</a:t>
            </a:r>
            <a:endParaRPr lang="ru-RU" sz="6000" dirty="0">
              <a:solidFill>
                <a:srgbClr val="FF0000"/>
              </a:solidFill>
            </a:endParaRPr>
          </a:p>
        </p:txBody>
      </p:sp>
    </p:spTree>
    <p:extLst>
      <p:ext uri="{BB962C8B-B14F-4D97-AF65-F5344CB8AC3E}">
        <p14:creationId xmlns:p14="http://schemas.microsoft.com/office/powerpoint/2010/main" val="9408350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73336" y="570154"/>
            <a:ext cx="10617798" cy="6628802"/>
          </a:xfrm>
          <a:prstGeom prst="rect">
            <a:avLst/>
          </a:prstGeom>
          <a:solidFill>
            <a:schemeClr val="bg1">
              <a:lumMod val="75000"/>
            </a:schemeClr>
          </a:solidFill>
        </p:spPr>
        <p:txBody>
          <a:bodyPr wrap="square">
            <a:spAutoFit/>
          </a:bodyPr>
          <a:lstStyle/>
          <a:p>
            <a:pPr algn="just">
              <a:lnSpc>
                <a:spcPct val="107000"/>
              </a:lnSpc>
              <a:spcAft>
                <a:spcPts val="800"/>
              </a:spcAft>
            </a:pPr>
            <a:r>
              <a:rPr lang="ru-RU" sz="2800" dirty="0" err="1" smtClean="0">
                <a:latin typeface="Calibri" panose="020F0502020204030204" pitchFamily="34" charset="0"/>
                <a:ea typeface="Calibri" panose="020F0502020204030204" pitchFamily="34" charset="0"/>
                <a:cs typeface="Times New Roman" panose="02020603050405020304" pitchFamily="18" charset="0"/>
              </a:rPr>
              <a:t>Қартайған</a:t>
            </a:r>
            <a:r>
              <a:rPr lang="ru-RU" sz="2800" dirty="0" smtClean="0">
                <a:latin typeface="Calibri" panose="020F0502020204030204" pitchFamily="34" charset="0"/>
                <a:ea typeface="Calibri" panose="020F0502020204030204" pitchFamily="34" charset="0"/>
                <a:cs typeface="Times New Roman" panose="02020603050405020304" pitchFamily="18" charset="0"/>
              </a:rPr>
              <a:t> </a:t>
            </a:r>
            <a:r>
              <a:rPr lang="ru-RU" sz="2800" dirty="0" err="1">
                <a:latin typeface="Calibri" panose="020F0502020204030204" pitchFamily="34" charset="0"/>
                <a:ea typeface="Calibri" panose="020F0502020204030204" pitchFamily="34" charset="0"/>
                <a:cs typeface="Times New Roman" panose="02020603050405020304" pitchFamily="18" charset="0"/>
              </a:rPr>
              <a:t>сайын</a:t>
            </a:r>
            <a:r>
              <a:rPr lang="ru-RU" sz="2800" dirty="0">
                <a:latin typeface="Calibri" panose="020F0502020204030204" pitchFamily="34" charset="0"/>
                <a:ea typeface="Calibri" panose="020F0502020204030204" pitchFamily="34" charset="0"/>
                <a:cs typeface="Times New Roman" panose="02020603050405020304" pitchFamily="18" charset="0"/>
              </a:rPr>
              <a:t> </a:t>
            </a:r>
            <a:r>
              <a:rPr lang="ru-RU" sz="2800" dirty="0" err="1">
                <a:solidFill>
                  <a:srgbClr val="FF0000"/>
                </a:solidFill>
                <a:latin typeface="Calibri" panose="020F0502020204030204" pitchFamily="34" charset="0"/>
                <a:ea typeface="Calibri" panose="020F0502020204030204" pitchFamily="34" charset="0"/>
                <a:cs typeface="Times New Roman" panose="02020603050405020304" pitchFamily="18" charset="0"/>
              </a:rPr>
              <a:t>есте</a:t>
            </a:r>
            <a:r>
              <a:rPr lang="ru-RU" sz="2800"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ru-RU" sz="2800" dirty="0" err="1">
                <a:solidFill>
                  <a:srgbClr val="FF0000"/>
                </a:solidFill>
                <a:latin typeface="Calibri" panose="020F0502020204030204" pitchFamily="34" charset="0"/>
                <a:ea typeface="Calibri" panose="020F0502020204030204" pitchFamily="34" charset="0"/>
                <a:cs typeface="Times New Roman" panose="02020603050405020304" pitchFamily="18" charset="0"/>
              </a:rPr>
              <a:t>сақтауы</a:t>
            </a:r>
            <a:r>
              <a:rPr lang="ru-RU" sz="2800"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ru-RU" sz="2800" dirty="0" err="1">
                <a:solidFill>
                  <a:srgbClr val="FF0000"/>
                </a:solidFill>
                <a:latin typeface="Calibri" panose="020F0502020204030204" pitchFamily="34" charset="0"/>
                <a:ea typeface="Calibri" panose="020F0502020204030204" pitchFamily="34" charset="0"/>
                <a:cs typeface="Times New Roman" panose="02020603050405020304" pitchFamily="18" charset="0"/>
              </a:rPr>
              <a:t>төмендейді</a:t>
            </a:r>
            <a:r>
              <a:rPr lang="ru-RU" sz="2800" dirty="0">
                <a:latin typeface="Calibri" panose="020F0502020204030204" pitchFamily="34" charset="0"/>
                <a:ea typeface="Calibri" panose="020F0502020204030204" pitchFamily="34" charset="0"/>
                <a:cs typeface="Times New Roman" panose="02020603050405020304" pitchFamily="18" charset="0"/>
              </a:rPr>
              <a:t>, </a:t>
            </a:r>
            <a:r>
              <a:rPr lang="ru-RU" sz="2800" dirty="0" err="1">
                <a:latin typeface="Calibri" panose="020F0502020204030204" pitchFamily="34" charset="0"/>
                <a:ea typeface="Calibri" panose="020F0502020204030204" pitchFamily="34" charset="0"/>
                <a:cs typeface="Times New Roman" panose="02020603050405020304" pitchFamily="18" charset="0"/>
              </a:rPr>
              <a:t>ұмытшақтық</a:t>
            </a:r>
            <a:r>
              <a:rPr lang="ru-RU" sz="2800" dirty="0">
                <a:latin typeface="Calibri" panose="020F0502020204030204" pitchFamily="34" charset="0"/>
                <a:ea typeface="Calibri" panose="020F0502020204030204" pitchFamily="34" charset="0"/>
                <a:cs typeface="Times New Roman" panose="02020603050405020304" pitchFamily="18" charset="0"/>
              </a:rPr>
              <a:t> </a:t>
            </a:r>
            <a:r>
              <a:rPr lang="ru-RU" sz="2800" dirty="0" err="1">
                <a:latin typeface="Calibri" panose="020F0502020204030204" pitchFamily="34" charset="0"/>
                <a:ea typeface="Calibri" panose="020F0502020204030204" pitchFamily="34" charset="0"/>
                <a:cs typeface="Times New Roman" panose="02020603050405020304" pitchFamily="18" charset="0"/>
              </a:rPr>
              <a:t>пайда</a:t>
            </a:r>
            <a:r>
              <a:rPr lang="ru-RU" sz="2800" dirty="0">
                <a:latin typeface="Calibri" panose="020F0502020204030204" pitchFamily="34" charset="0"/>
                <a:ea typeface="Calibri" panose="020F0502020204030204" pitchFamily="34" charset="0"/>
                <a:cs typeface="Times New Roman" panose="02020603050405020304" pitchFamily="18" charset="0"/>
              </a:rPr>
              <a:t> </a:t>
            </a:r>
            <a:r>
              <a:rPr lang="ru-RU" sz="2800" dirty="0" err="1">
                <a:latin typeface="Calibri" panose="020F0502020204030204" pitchFamily="34" charset="0"/>
                <a:ea typeface="Calibri" panose="020F0502020204030204" pitchFamily="34" charset="0"/>
                <a:cs typeface="Times New Roman" panose="02020603050405020304" pitchFamily="18" charset="0"/>
              </a:rPr>
              <a:t>болады</a:t>
            </a:r>
            <a:r>
              <a:rPr lang="ru-RU" sz="2800" dirty="0">
                <a:latin typeface="Calibri" panose="020F0502020204030204" pitchFamily="34" charset="0"/>
                <a:ea typeface="Calibri" panose="020F0502020204030204" pitchFamily="34" charset="0"/>
                <a:cs typeface="Times New Roman" panose="02020603050405020304" pitchFamily="18" charset="0"/>
              </a:rPr>
              <a:t>. </a:t>
            </a:r>
            <a:r>
              <a:rPr lang="ru-RU" sz="2800" dirty="0" err="1">
                <a:solidFill>
                  <a:srgbClr val="FF0000"/>
                </a:solidFill>
                <a:latin typeface="Calibri" panose="020F0502020204030204" pitchFamily="34" charset="0"/>
                <a:ea typeface="Calibri" panose="020F0502020204030204" pitchFamily="34" charset="0"/>
                <a:cs typeface="Times New Roman" panose="02020603050405020304" pitchFamily="18" charset="0"/>
              </a:rPr>
              <a:t>Ұйқы</a:t>
            </a:r>
            <a:r>
              <a:rPr lang="ru-RU" sz="2800"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ru-RU" sz="2800" dirty="0" err="1">
                <a:solidFill>
                  <a:srgbClr val="FF0000"/>
                </a:solidFill>
                <a:latin typeface="Calibri" panose="020F0502020204030204" pitchFamily="34" charset="0"/>
                <a:ea typeface="Calibri" panose="020F0502020204030204" pitchFamily="34" charset="0"/>
                <a:cs typeface="Times New Roman" panose="02020603050405020304" pitchFamily="18" charset="0"/>
              </a:rPr>
              <a:t>уақыты</a:t>
            </a:r>
            <a:r>
              <a:rPr lang="ru-RU" sz="2800"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ru-RU" sz="2800" dirty="0" err="1">
                <a:solidFill>
                  <a:srgbClr val="FF0000"/>
                </a:solidFill>
                <a:latin typeface="Calibri" panose="020F0502020204030204" pitchFamily="34" charset="0"/>
                <a:ea typeface="Calibri" panose="020F0502020204030204" pitchFamily="34" charset="0"/>
                <a:cs typeface="Times New Roman" panose="02020603050405020304" pitchFamily="18" charset="0"/>
              </a:rPr>
              <a:t>азаяды</a:t>
            </a:r>
            <a:r>
              <a:rPr lang="ru-RU" sz="2800" dirty="0">
                <a:latin typeface="Calibri" panose="020F0502020204030204" pitchFamily="34" charset="0"/>
                <a:ea typeface="Calibri" panose="020F0502020204030204" pitchFamily="34" charset="0"/>
                <a:cs typeface="Times New Roman" panose="02020603050405020304" pitchFamily="18" charset="0"/>
              </a:rPr>
              <a:t>, </a:t>
            </a:r>
            <a:r>
              <a:rPr lang="ru-RU" sz="2800" dirty="0" err="1">
                <a:latin typeface="Calibri" panose="020F0502020204030204" pitchFamily="34" charset="0"/>
                <a:ea typeface="Calibri" panose="020F0502020204030204" pitchFamily="34" charset="0"/>
                <a:cs typeface="Times New Roman" panose="02020603050405020304" pitchFamily="18" charset="0"/>
              </a:rPr>
              <a:t>күндіз</a:t>
            </a:r>
            <a:r>
              <a:rPr lang="ru-RU" sz="2800" dirty="0">
                <a:latin typeface="Calibri" panose="020F0502020204030204" pitchFamily="34" charset="0"/>
                <a:ea typeface="Calibri" panose="020F0502020204030204" pitchFamily="34" charset="0"/>
                <a:cs typeface="Times New Roman" panose="02020603050405020304" pitchFamily="18" charset="0"/>
              </a:rPr>
              <a:t> </a:t>
            </a:r>
            <a:r>
              <a:rPr lang="ru-RU" sz="2800" dirty="0" err="1">
                <a:latin typeface="Calibri" panose="020F0502020204030204" pitchFamily="34" charset="0"/>
                <a:ea typeface="Calibri" panose="020F0502020204030204" pitchFamily="34" charset="0"/>
                <a:cs typeface="Times New Roman" panose="02020603050405020304" pitchFamily="18" charset="0"/>
              </a:rPr>
              <a:t>қалғып</a:t>
            </a:r>
            <a:r>
              <a:rPr lang="ru-RU" sz="2800" dirty="0">
                <a:latin typeface="Calibri" panose="020F0502020204030204" pitchFamily="34" charset="0"/>
                <a:ea typeface="Calibri" panose="020F0502020204030204" pitchFamily="34" charset="0"/>
                <a:cs typeface="Times New Roman" panose="02020603050405020304" pitchFamily="18" charset="0"/>
              </a:rPr>
              <a:t> </a:t>
            </a:r>
            <a:r>
              <a:rPr lang="ru-RU" sz="2800" dirty="0" err="1">
                <a:latin typeface="Calibri" panose="020F0502020204030204" pitchFamily="34" charset="0"/>
                <a:ea typeface="Calibri" panose="020F0502020204030204" pitchFamily="34" charset="0"/>
                <a:cs typeface="Times New Roman" panose="02020603050405020304" pitchFamily="18" charset="0"/>
              </a:rPr>
              <a:t>кететін</a:t>
            </a:r>
            <a:r>
              <a:rPr lang="ru-RU" sz="2800" dirty="0">
                <a:latin typeface="Calibri" panose="020F0502020204030204" pitchFamily="34" charset="0"/>
                <a:ea typeface="Calibri" panose="020F0502020204030204" pitchFamily="34" charset="0"/>
                <a:cs typeface="Times New Roman" panose="02020603050405020304" pitchFamily="18" charset="0"/>
              </a:rPr>
              <a:t> </a:t>
            </a:r>
            <a:r>
              <a:rPr lang="ru-RU" sz="2800" dirty="0" err="1">
                <a:latin typeface="Calibri" panose="020F0502020204030204" pitchFamily="34" charset="0"/>
                <a:ea typeface="Calibri" panose="020F0502020204030204" pitchFamily="34" charset="0"/>
                <a:cs typeface="Times New Roman" panose="02020603050405020304" pitchFamily="18" charset="0"/>
              </a:rPr>
              <a:t>сəттер</a:t>
            </a:r>
            <a:r>
              <a:rPr lang="ru-RU" sz="2800" dirty="0">
                <a:latin typeface="Calibri" panose="020F0502020204030204" pitchFamily="34" charset="0"/>
                <a:ea typeface="Calibri" panose="020F0502020204030204" pitchFamily="34" charset="0"/>
                <a:cs typeface="Times New Roman" panose="02020603050405020304" pitchFamily="18" charset="0"/>
              </a:rPr>
              <a:t> </a:t>
            </a:r>
            <a:r>
              <a:rPr lang="ru-RU" sz="2800" dirty="0" err="1">
                <a:latin typeface="Calibri" panose="020F0502020204030204" pitchFamily="34" charset="0"/>
                <a:ea typeface="Calibri" panose="020F0502020204030204" pitchFamily="34" charset="0"/>
                <a:cs typeface="Times New Roman" panose="02020603050405020304" pitchFamily="18" charset="0"/>
              </a:rPr>
              <a:t>байқалады</a:t>
            </a:r>
            <a:r>
              <a:rPr lang="ru-RU" sz="2800" dirty="0">
                <a:latin typeface="Calibri" panose="020F0502020204030204" pitchFamily="34" charset="0"/>
                <a:ea typeface="Calibri" panose="020F0502020204030204" pitchFamily="34" charset="0"/>
                <a:cs typeface="Times New Roman" panose="02020603050405020304" pitchFamily="18" charset="0"/>
              </a:rPr>
              <a:t>. </a:t>
            </a:r>
            <a:r>
              <a:rPr lang="ru-RU" sz="2800" dirty="0" err="1">
                <a:latin typeface="Calibri" panose="020F0502020204030204" pitchFamily="34" charset="0"/>
                <a:ea typeface="Calibri" panose="020F0502020204030204" pitchFamily="34" charset="0"/>
                <a:cs typeface="Times New Roman" panose="02020603050405020304" pitchFamily="18" charset="0"/>
              </a:rPr>
              <a:t>Қартайған</a:t>
            </a:r>
            <a:r>
              <a:rPr lang="ru-RU" sz="2800" dirty="0">
                <a:latin typeface="Calibri" panose="020F0502020204030204" pitchFamily="34" charset="0"/>
                <a:ea typeface="Calibri" panose="020F0502020204030204" pitchFamily="34" charset="0"/>
                <a:cs typeface="Times New Roman" panose="02020603050405020304" pitchFamily="18" charset="0"/>
              </a:rPr>
              <a:t> </a:t>
            </a:r>
            <a:r>
              <a:rPr lang="ru-RU" sz="2800" dirty="0" err="1">
                <a:latin typeface="Calibri" panose="020F0502020204030204" pitchFamily="34" charset="0"/>
                <a:ea typeface="Calibri" panose="020F0502020204030204" pitchFamily="34" charset="0"/>
                <a:cs typeface="Times New Roman" panose="02020603050405020304" pitchFamily="18" charset="0"/>
              </a:rPr>
              <a:t>кезде</a:t>
            </a:r>
            <a:r>
              <a:rPr lang="ru-RU" sz="2800" dirty="0">
                <a:latin typeface="Calibri" panose="020F0502020204030204" pitchFamily="34" charset="0"/>
                <a:ea typeface="Calibri" panose="020F0502020204030204" pitchFamily="34" charset="0"/>
                <a:cs typeface="Times New Roman" panose="02020603050405020304" pitchFamily="18" charset="0"/>
              </a:rPr>
              <a:t> </a:t>
            </a:r>
            <a:r>
              <a:rPr lang="ru-RU" sz="2800" dirty="0" err="1">
                <a:solidFill>
                  <a:srgbClr val="FF0000"/>
                </a:solidFill>
                <a:latin typeface="Calibri" panose="020F0502020204030204" pitchFamily="34" charset="0"/>
                <a:ea typeface="Calibri" panose="020F0502020204030204" pitchFamily="34" charset="0"/>
                <a:cs typeface="Times New Roman" panose="02020603050405020304" pitchFamily="18" charset="0"/>
              </a:rPr>
              <a:t>ерікті</a:t>
            </a:r>
            <a:r>
              <a:rPr lang="ru-RU" sz="2800"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ru-RU" sz="2800" dirty="0" err="1">
                <a:solidFill>
                  <a:srgbClr val="FF0000"/>
                </a:solidFill>
                <a:latin typeface="Calibri" panose="020F0502020204030204" pitchFamily="34" charset="0"/>
                <a:ea typeface="Calibri" panose="020F0502020204030204" pitchFamily="34" charset="0"/>
                <a:cs typeface="Times New Roman" panose="02020603050405020304" pitchFamily="18" charset="0"/>
              </a:rPr>
              <a:t>қимыл-əрекеттерді</a:t>
            </a:r>
            <a:r>
              <a:rPr lang="ru-RU" sz="2800"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ru-RU" sz="2800" dirty="0" err="1">
                <a:solidFill>
                  <a:srgbClr val="FF0000"/>
                </a:solidFill>
                <a:latin typeface="Calibri" panose="020F0502020204030204" pitchFamily="34" charset="0"/>
                <a:ea typeface="Calibri" panose="020F0502020204030204" pitchFamily="34" charset="0"/>
                <a:cs typeface="Times New Roman" panose="02020603050405020304" pitchFamily="18" charset="0"/>
              </a:rPr>
              <a:t>реттеу</a:t>
            </a:r>
            <a:r>
              <a:rPr lang="ru-RU" sz="2800"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ru-RU" sz="2800" dirty="0" err="1">
                <a:solidFill>
                  <a:srgbClr val="FF0000"/>
                </a:solidFill>
                <a:latin typeface="Calibri" panose="020F0502020204030204" pitchFamily="34" charset="0"/>
                <a:ea typeface="Calibri" panose="020F0502020204030204" pitchFamily="34" charset="0"/>
                <a:cs typeface="Times New Roman" panose="02020603050405020304" pitchFamily="18" charset="0"/>
              </a:rPr>
              <a:t>механизмдері</a:t>
            </a:r>
            <a:r>
              <a:rPr lang="ru-RU" sz="2800"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ru-RU" sz="2800" dirty="0" err="1">
                <a:solidFill>
                  <a:srgbClr val="FF0000"/>
                </a:solidFill>
                <a:latin typeface="Calibri" panose="020F0502020204030204" pitchFamily="34" charset="0"/>
                <a:ea typeface="Calibri" panose="020F0502020204030204" pitchFamily="34" charset="0"/>
                <a:cs typeface="Times New Roman" panose="02020603050405020304" pitchFamily="18" charset="0"/>
              </a:rPr>
              <a:t>бұзылады</a:t>
            </a:r>
            <a:r>
              <a:rPr lang="ru-RU" sz="2800"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ru-RU" sz="2800" dirty="0" err="1">
                <a:latin typeface="Calibri" panose="020F0502020204030204" pitchFamily="34" charset="0"/>
                <a:ea typeface="Calibri" panose="020F0502020204030204" pitchFamily="34" charset="0"/>
                <a:cs typeface="Times New Roman" panose="02020603050405020304" pitchFamily="18" charset="0"/>
              </a:rPr>
              <a:t>кеңістіктегі</a:t>
            </a:r>
            <a:r>
              <a:rPr lang="ru-RU" sz="2800" dirty="0">
                <a:latin typeface="Calibri" panose="020F0502020204030204" pitchFamily="34" charset="0"/>
                <a:ea typeface="Calibri" panose="020F0502020204030204" pitchFamily="34" charset="0"/>
                <a:cs typeface="Times New Roman" panose="02020603050405020304" pitchFamily="18" charset="0"/>
              </a:rPr>
              <a:t> </a:t>
            </a:r>
            <a:r>
              <a:rPr lang="ru-RU" sz="2800" dirty="0" err="1">
                <a:latin typeface="Calibri" panose="020F0502020204030204" pitchFamily="34" charset="0"/>
                <a:ea typeface="Calibri" panose="020F0502020204030204" pitchFamily="34" charset="0"/>
                <a:cs typeface="Times New Roman" panose="02020603050405020304" pitchFamily="18" charset="0"/>
              </a:rPr>
              <a:t>дене</a:t>
            </a:r>
            <a:r>
              <a:rPr lang="ru-RU" sz="2800" dirty="0">
                <a:latin typeface="Calibri" panose="020F0502020204030204" pitchFamily="34" charset="0"/>
                <a:ea typeface="Calibri" panose="020F0502020204030204" pitchFamily="34" charset="0"/>
                <a:cs typeface="Times New Roman" panose="02020603050405020304" pitchFamily="18" charset="0"/>
              </a:rPr>
              <a:t> </a:t>
            </a:r>
            <a:r>
              <a:rPr lang="ru-RU" sz="2800" dirty="0" err="1">
                <a:latin typeface="Calibri" panose="020F0502020204030204" pitchFamily="34" charset="0"/>
                <a:ea typeface="Calibri" panose="020F0502020204030204" pitchFamily="34" charset="0"/>
                <a:cs typeface="Times New Roman" panose="02020603050405020304" pitchFamily="18" charset="0"/>
              </a:rPr>
              <a:t>қалпын</a:t>
            </a:r>
            <a:r>
              <a:rPr lang="ru-RU" sz="2800" dirty="0">
                <a:latin typeface="Calibri" panose="020F0502020204030204" pitchFamily="34" charset="0"/>
                <a:ea typeface="Calibri" panose="020F0502020204030204" pitchFamily="34" charset="0"/>
                <a:cs typeface="Times New Roman" panose="02020603050405020304" pitchFamily="18" charset="0"/>
              </a:rPr>
              <a:t> </a:t>
            </a:r>
            <a:r>
              <a:rPr lang="ru-RU" sz="2800" dirty="0" err="1">
                <a:latin typeface="Calibri" panose="020F0502020204030204" pitchFamily="34" charset="0"/>
                <a:ea typeface="Calibri" panose="020F0502020204030204" pitchFamily="34" charset="0"/>
                <a:cs typeface="Times New Roman" panose="02020603050405020304" pitchFamily="18" charset="0"/>
              </a:rPr>
              <a:t>бақылауы</a:t>
            </a:r>
            <a:r>
              <a:rPr lang="ru-RU" sz="2800" dirty="0">
                <a:latin typeface="Calibri" panose="020F0502020204030204" pitchFamily="34" charset="0"/>
                <a:ea typeface="Calibri" panose="020F0502020204030204" pitchFamily="34" charset="0"/>
                <a:cs typeface="Times New Roman" panose="02020603050405020304" pitchFamily="18" charset="0"/>
              </a:rPr>
              <a:t> </a:t>
            </a:r>
            <a:r>
              <a:rPr lang="ru-RU" sz="2800" dirty="0" err="1">
                <a:latin typeface="Calibri" panose="020F0502020204030204" pitchFamily="34" charset="0"/>
                <a:ea typeface="Calibri" panose="020F0502020204030204" pitchFamily="34" charset="0"/>
                <a:cs typeface="Times New Roman" panose="02020603050405020304" pitchFamily="18" charset="0"/>
              </a:rPr>
              <a:t>қиындай</a:t>
            </a:r>
            <a:r>
              <a:rPr lang="ru-RU" sz="2800" dirty="0">
                <a:latin typeface="Calibri" panose="020F0502020204030204" pitchFamily="34" charset="0"/>
                <a:ea typeface="Calibri" panose="020F0502020204030204" pitchFamily="34" charset="0"/>
                <a:cs typeface="Times New Roman" panose="02020603050405020304" pitchFamily="18" charset="0"/>
              </a:rPr>
              <a:t> </a:t>
            </a:r>
            <a:r>
              <a:rPr lang="ru-RU" sz="2800" dirty="0" err="1">
                <a:latin typeface="Calibri" panose="020F0502020204030204" pitchFamily="34" charset="0"/>
                <a:ea typeface="Calibri" panose="020F0502020204030204" pitchFamily="34" charset="0"/>
                <a:cs typeface="Times New Roman" panose="02020603050405020304" pitchFamily="18" charset="0"/>
              </a:rPr>
              <a:t>түседі</a:t>
            </a:r>
            <a:r>
              <a:rPr lang="ru-RU" sz="2800" dirty="0">
                <a:latin typeface="Calibri" panose="020F0502020204030204" pitchFamily="34" charset="0"/>
                <a:ea typeface="Calibri" panose="020F0502020204030204" pitchFamily="34" charset="0"/>
                <a:cs typeface="Times New Roman" panose="02020603050405020304" pitchFamily="18" charset="0"/>
              </a:rPr>
              <a:t>. </a:t>
            </a:r>
            <a:r>
              <a:rPr lang="ru-RU" sz="2800" dirty="0" err="1">
                <a:solidFill>
                  <a:srgbClr val="FF0000"/>
                </a:solidFill>
                <a:latin typeface="Calibri" panose="020F0502020204030204" pitchFamily="34" charset="0"/>
                <a:ea typeface="Calibri" panose="020F0502020204030204" pitchFamily="34" charset="0"/>
                <a:cs typeface="Times New Roman" panose="02020603050405020304" pitchFamily="18" charset="0"/>
              </a:rPr>
              <a:t>Бұлшық</a:t>
            </a:r>
            <a:r>
              <a:rPr lang="ru-RU" sz="2800"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ru-RU" sz="2800" dirty="0" err="1">
                <a:solidFill>
                  <a:srgbClr val="FF0000"/>
                </a:solidFill>
                <a:latin typeface="Calibri" panose="020F0502020204030204" pitchFamily="34" charset="0"/>
                <a:ea typeface="Calibri" panose="020F0502020204030204" pitchFamily="34" charset="0"/>
                <a:cs typeface="Times New Roman" panose="02020603050405020304" pitchFamily="18" charset="0"/>
              </a:rPr>
              <a:t>еттердің</a:t>
            </a:r>
            <a:r>
              <a:rPr lang="ru-RU" sz="2800"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ru-RU" sz="2800" dirty="0" err="1">
                <a:solidFill>
                  <a:srgbClr val="FF0000"/>
                </a:solidFill>
                <a:latin typeface="Calibri" panose="020F0502020204030204" pitchFamily="34" charset="0"/>
                <a:ea typeface="Calibri" panose="020F0502020204030204" pitchFamily="34" charset="0"/>
                <a:cs typeface="Times New Roman" panose="02020603050405020304" pitchFamily="18" charset="0"/>
              </a:rPr>
              <a:t>салбырап</a:t>
            </a:r>
            <a:r>
              <a:rPr lang="ru-RU" sz="2800" dirty="0">
                <a:latin typeface="Calibri" panose="020F0502020204030204" pitchFamily="34" charset="0"/>
                <a:ea typeface="Calibri" panose="020F0502020204030204" pitchFamily="34" charset="0"/>
                <a:cs typeface="Times New Roman" panose="02020603050405020304" pitchFamily="18" charset="0"/>
              </a:rPr>
              <a:t>, </a:t>
            </a:r>
            <a:r>
              <a:rPr lang="ru-RU" sz="2800" dirty="0" err="1">
                <a:latin typeface="Calibri" panose="020F0502020204030204" pitchFamily="34" charset="0"/>
                <a:ea typeface="Calibri" panose="020F0502020204030204" pitchFamily="34" charset="0"/>
                <a:cs typeface="Times New Roman" panose="02020603050405020304" pitchFamily="18" charset="0"/>
              </a:rPr>
              <a:t>оның</a:t>
            </a:r>
            <a:r>
              <a:rPr lang="ru-RU" sz="2800" dirty="0">
                <a:latin typeface="Calibri" panose="020F0502020204030204" pitchFamily="34" charset="0"/>
                <a:ea typeface="Calibri" panose="020F0502020204030204" pitchFamily="34" charset="0"/>
                <a:cs typeface="Times New Roman" panose="02020603050405020304" pitchFamily="18" charset="0"/>
              </a:rPr>
              <a:t> </a:t>
            </a:r>
            <a:r>
              <a:rPr lang="ru-RU" sz="2800" dirty="0" err="1">
                <a:latin typeface="Calibri" panose="020F0502020204030204" pitchFamily="34" charset="0"/>
                <a:ea typeface="Calibri" panose="020F0502020204030204" pitchFamily="34" charset="0"/>
                <a:cs typeface="Times New Roman" panose="02020603050405020304" pitchFamily="18" charset="0"/>
              </a:rPr>
              <a:t>ширығу</a:t>
            </a:r>
            <a:r>
              <a:rPr lang="ru-RU" sz="2800" dirty="0">
                <a:latin typeface="Calibri" panose="020F0502020204030204" pitchFamily="34" charset="0"/>
                <a:ea typeface="Calibri" panose="020F0502020204030204" pitchFamily="34" charset="0"/>
                <a:cs typeface="Times New Roman" panose="02020603050405020304" pitchFamily="18" charset="0"/>
              </a:rPr>
              <a:t> </a:t>
            </a:r>
            <a:r>
              <a:rPr lang="ru-RU" sz="2800" dirty="0" err="1">
                <a:latin typeface="Calibri" panose="020F0502020204030204" pitchFamily="34" charset="0"/>
                <a:ea typeface="Calibri" panose="020F0502020204030204" pitchFamily="34" charset="0"/>
                <a:cs typeface="Times New Roman" panose="02020603050405020304" pitchFamily="18" charset="0"/>
              </a:rPr>
              <a:t>қасиетінің</a:t>
            </a:r>
            <a:r>
              <a:rPr lang="ru-RU" sz="2800" dirty="0">
                <a:latin typeface="Calibri" panose="020F0502020204030204" pitchFamily="34" charset="0"/>
                <a:ea typeface="Calibri" panose="020F0502020204030204" pitchFamily="34" charset="0"/>
                <a:cs typeface="Times New Roman" panose="02020603050405020304" pitchFamily="18" charset="0"/>
              </a:rPr>
              <a:t> </a:t>
            </a:r>
            <a:r>
              <a:rPr lang="ru-RU" sz="2800" dirty="0" err="1">
                <a:latin typeface="Calibri" panose="020F0502020204030204" pitchFamily="34" charset="0"/>
                <a:ea typeface="Calibri" panose="020F0502020204030204" pitchFamily="34" charset="0"/>
                <a:cs typeface="Times New Roman" panose="02020603050405020304" pitchFamily="18" charset="0"/>
              </a:rPr>
              <a:t>төмендеуіне</a:t>
            </a:r>
            <a:r>
              <a:rPr lang="ru-RU" sz="2800" dirty="0">
                <a:latin typeface="Calibri" panose="020F0502020204030204" pitchFamily="34" charset="0"/>
                <a:ea typeface="Calibri" panose="020F0502020204030204" pitchFamily="34" charset="0"/>
                <a:cs typeface="Times New Roman" panose="02020603050405020304" pitchFamily="18" charset="0"/>
              </a:rPr>
              <a:t> </a:t>
            </a:r>
            <a:r>
              <a:rPr lang="ru-RU" sz="2800" dirty="0" err="1">
                <a:latin typeface="Calibri" panose="020F0502020204030204" pitchFamily="34" charset="0"/>
                <a:ea typeface="Calibri" panose="020F0502020204030204" pitchFamily="34" charset="0"/>
                <a:cs typeface="Times New Roman" panose="02020603050405020304" pitchFamily="18" charset="0"/>
              </a:rPr>
              <a:t>байланысты</a:t>
            </a:r>
            <a:r>
              <a:rPr lang="ru-RU" sz="2800" dirty="0">
                <a:latin typeface="Calibri" panose="020F0502020204030204" pitchFamily="34" charset="0"/>
                <a:ea typeface="Calibri" panose="020F0502020204030204" pitchFamily="34" charset="0"/>
                <a:cs typeface="Times New Roman" panose="02020603050405020304" pitchFamily="18" charset="0"/>
              </a:rPr>
              <a:t> </a:t>
            </a:r>
            <a:r>
              <a:rPr lang="ru-RU" sz="2800" dirty="0" err="1">
                <a:latin typeface="Calibri" panose="020F0502020204030204" pitchFamily="34" charset="0"/>
                <a:ea typeface="Calibri" panose="020F0502020204030204" pitchFamily="34" charset="0"/>
                <a:cs typeface="Times New Roman" panose="02020603050405020304" pitchFamily="18" charset="0"/>
              </a:rPr>
              <a:t>кейбір</a:t>
            </a:r>
            <a:r>
              <a:rPr lang="ru-RU" sz="2800" dirty="0">
                <a:latin typeface="Calibri" panose="020F0502020204030204" pitchFamily="34" charset="0"/>
                <a:ea typeface="Calibri" panose="020F0502020204030204" pitchFamily="34" charset="0"/>
                <a:cs typeface="Times New Roman" panose="02020603050405020304" pitchFamily="18" charset="0"/>
              </a:rPr>
              <a:t> </a:t>
            </a:r>
            <a:r>
              <a:rPr lang="ru-RU" sz="2800" dirty="0" err="1">
                <a:latin typeface="Calibri" panose="020F0502020204030204" pitchFamily="34" charset="0"/>
                <a:ea typeface="Calibri" panose="020F0502020204030204" pitchFamily="34" charset="0"/>
                <a:cs typeface="Times New Roman" panose="02020603050405020304" pitchFamily="18" charset="0"/>
              </a:rPr>
              <a:t>мүшелердің</a:t>
            </a:r>
            <a:r>
              <a:rPr lang="ru-RU" sz="2800" dirty="0">
                <a:latin typeface="Calibri" panose="020F0502020204030204" pitchFamily="34" charset="0"/>
                <a:ea typeface="Calibri" panose="020F0502020204030204" pitchFamily="34" charset="0"/>
                <a:cs typeface="Times New Roman" panose="02020603050405020304" pitchFamily="18" charset="0"/>
              </a:rPr>
              <a:t> </a:t>
            </a:r>
            <a:r>
              <a:rPr lang="ru-RU" sz="2800" dirty="0" err="1">
                <a:latin typeface="Calibri" panose="020F0502020204030204" pitchFamily="34" charset="0"/>
                <a:ea typeface="Calibri" panose="020F0502020204030204" pitchFamily="34" charset="0"/>
                <a:cs typeface="Times New Roman" panose="02020603050405020304" pitchFamily="18" charset="0"/>
              </a:rPr>
              <a:t>қызметі</a:t>
            </a:r>
            <a:r>
              <a:rPr lang="ru-RU" sz="2800" dirty="0">
                <a:latin typeface="Calibri" panose="020F0502020204030204" pitchFamily="34" charset="0"/>
                <a:ea typeface="Calibri" panose="020F0502020204030204" pitchFamily="34" charset="0"/>
                <a:cs typeface="Times New Roman" panose="02020603050405020304" pitchFamily="18" charset="0"/>
              </a:rPr>
              <a:t> (</a:t>
            </a:r>
            <a:r>
              <a:rPr lang="ru-RU" sz="2800" dirty="0" err="1">
                <a:latin typeface="Calibri" panose="020F0502020204030204" pitchFamily="34" charset="0"/>
                <a:ea typeface="Calibri" panose="020F0502020204030204" pitchFamily="34" charset="0"/>
                <a:cs typeface="Times New Roman" panose="02020603050405020304" pitchFamily="18" charset="0"/>
              </a:rPr>
              <a:t>үлкен</a:t>
            </a:r>
            <a:r>
              <a:rPr lang="ru-RU" sz="2800" dirty="0">
                <a:latin typeface="Calibri" panose="020F0502020204030204" pitchFamily="34" charset="0"/>
                <a:ea typeface="Calibri" panose="020F0502020204030204" pitchFamily="34" charset="0"/>
                <a:cs typeface="Times New Roman" panose="02020603050405020304" pitchFamily="18" charset="0"/>
              </a:rPr>
              <a:t>, </a:t>
            </a:r>
            <a:r>
              <a:rPr lang="ru-RU" sz="2800" dirty="0" err="1">
                <a:latin typeface="Calibri" panose="020F0502020204030204" pitchFamily="34" charset="0"/>
                <a:ea typeface="Calibri" panose="020F0502020204030204" pitchFamily="34" charset="0"/>
                <a:cs typeface="Times New Roman" panose="02020603050405020304" pitchFamily="18" charset="0"/>
              </a:rPr>
              <a:t>кіші</a:t>
            </a:r>
            <a:r>
              <a:rPr lang="ru-RU" sz="2800" dirty="0">
                <a:latin typeface="Calibri" panose="020F0502020204030204" pitchFamily="34" charset="0"/>
                <a:ea typeface="Calibri" panose="020F0502020204030204" pitchFamily="34" charset="0"/>
                <a:cs typeface="Times New Roman" panose="02020603050405020304" pitchFamily="18" charset="0"/>
              </a:rPr>
              <a:t> </a:t>
            </a:r>
            <a:r>
              <a:rPr lang="ru-RU" sz="2800" dirty="0" err="1">
                <a:latin typeface="Calibri" panose="020F0502020204030204" pitchFamily="34" charset="0"/>
                <a:ea typeface="Calibri" panose="020F0502020204030204" pitchFamily="34" charset="0"/>
                <a:cs typeface="Times New Roman" panose="02020603050405020304" pitchFamily="18" charset="0"/>
              </a:rPr>
              <a:t>дəретті</a:t>
            </a:r>
            <a:r>
              <a:rPr lang="ru-RU" sz="2800" dirty="0">
                <a:latin typeface="Calibri" panose="020F0502020204030204" pitchFamily="34" charset="0"/>
                <a:ea typeface="Calibri" panose="020F0502020204030204" pitchFamily="34" charset="0"/>
                <a:cs typeface="Times New Roman" panose="02020603050405020304" pitchFamily="18" charset="0"/>
              </a:rPr>
              <a:t> </a:t>
            </a:r>
            <a:r>
              <a:rPr lang="ru-RU" sz="2800" dirty="0" err="1">
                <a:latin typeface="Calibri" panose="020F0502020204030204" pitchFamily="34" charset="0"/>
                <a:ea typeface="Calibri" panose="020F0502020204030204" pitchFamily="34" charset="0"/>
                <a:cs typeface="Times New Roman" panose="02020603050405020304" pitchFamily="18" charset="0"/>
              </a:rPr>
              <a:t>ұстай</a:t>
            </a:r>
            <a:r>
              <a:rPr lang="ru-RU" sz="2800" dirty="0">
                <a:latin typeface="Calibri" panose="020F0502020204030204" pitchFamily="34" charset="0"/>
                <a:ea typeface="Calibri" panose="020F0502020204030204" pitchFamily="34" charset="0"/>
                <a:cs typeface="Times New Roman" panose="02020603050405020304" pitchFamily="18" charset="0"/>
              </a:rPr>
              <a:t> </a:t>
            </a:r>
            <a:r>
              <a:rPr lang="ru-RU" sz="2800" dirty="0" err="1">
                <a:latin typeface="Calibri" panose="020F0502020204030204" pitchFamily="34" charset="0"/>
                <a:ea typeface="Calibri" panose="020F0502020204030204" pitchFamily="34" charset="0"/>
                <a:cs typeface="Times New Roman" panose="02020603050405020304" pitchFamily="18" charset="0"/>
              </a:rPr>
              <a:t>алмау</a:t>
            </a:r>
            <a:r>
              <a:rPr lang="ru-RU" sz="2800" dirty="0">
                <a:latin typeface="Calibri" panose="020F0502020204030204" pitchFamily="34" charset="0"/>
                <a:ea typeface="Calibri" panose="020F0502020204030204" pitchFamily="34" charset="0"/>
                <a:cs typeface="Times New Roman" panose="02020603050405020304" pitchFamily="18" charset="0"/>
              </a:rPr>
              <a:t> </a:t>
            </a:r>
            <a:r>
              <a:rPr lang="ru-RU" sz="2800" dirty="0" err="1">
                <a:latin typeface="Calibri" panose="020F0502020204030204" pitchFamily="34" charset="0"/>
                <a:ea typeface="Calibri" panose="020F0502020204030204" pitchFamily="34" charset="0"/>
                <a:cs typeface="Times New Roman" panose="02020603050405020304" pitchFamily="18" charset="0"/>
              </a:rPr>
              <a:t>сияқты</a:t>
            </a:r>
            <a:r>
              <a:rPr lang="ru-RU" sz="2800" dirty="0">
                <a:latin typeface="Calibri" panose="020F0502020204030204" pitchFamily="34" charset="0"/>
                <a:ea typeface="Calibri" panose="020F0502020204030204" pitchFamily="34" charset="0"/>
                <a:cs typeface="Times New Roman" panose="02020603050405020304" pitchFamily="18" charset="0"/>
              </a:rPr>
              <a:t>) </a:t>
            </a:r>
            <a:r>
              <a:rPr lang="ru-RU" sz="2800" dirty="0" err="1">
                <a:latin typeface="Calibri" panose="020F0502020204030204" pitchFamily="34" charset="0"/>
                <a:ea typeface="Calibri" panose="020F0502020204030204" pitchFamily="34" charset="0"/>
                <a:cs typeface="Times New Roman" panose="02020603050405020304" pitchFamily="18" charset="0"/>
              </a:rPr>
              <a:t>бұзылады</a:t>
            </a:r>
            <a:r>
              <a:rPr lang="ru-RU" sz="2800" dirty="0">
                <a:latin typeface="Calibri" panose="020F0502020204030204" pitchFamily="34" charset="0"/>
                <a:ea typeface="Calibri" panose="020F0502020204030204" pitchFamily="34" charset="0"/>
                <a:cs typeface="Times New Roman" panose="02020603050405020304" pitchFamily="18" charset="0"/>
              </a:rPr>
              <a:t>. </a:t>
            </a:r>
            <a:endParaRPr lang="ru-RU" sz="2800" dirty="0" smtClean="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800" dirty="0">
                <a:latin typeface="Calibri" panose="020F0502020204030204" pitchFamily="34" charset="0"/>
                <a:ea typeface="Calibri" panose="020F0502020204030204" pitchFamily="34" charset="0"/>
                <a:cs typeface="Times New Roman" panose="02020603050405020304" pitchFamily="18" charset="0"/>
              </a:rPr>
              <a:t> </a:t>
            </a:r>
            <a:r>
              <a:rPr lang="ru-RU" sz="2800" dirty="0" smtClean="0">
                <a:latin typeface="Calibri" panose="020F0502020204030204" pitchFamily="34" charset="0"/>
                <a:ea typeface="Calibri" panose="020F0502020204030204" pitchFamily="34" charset="0"/>
                <a:cs typeface="Times New Roman" panose="02020603050405020304" pitchFamily="18" charset="0"/>
              </a:rPr>
              <a:t>	</a:t>
            </a:r>
            <a:r>
              <a:rPr lang="ru-RU" sz="2800" i="1" u="sng" dirty="0" err="1" smtClean="0">
                <a:solidFill>
                  <a:srgbClr val="FF0000"/>
                </a:solidFill>
                <a:latin typeface="Calibri" panose="020F0502020204030204" pitchFamily="34" charset="0"/>
                <a:ea typeface="Calibri" panose="020F0502020204030204" pitchFamily="34" charset="0"/>
                <a:cs typeface="Times New Roman" panose="02020603050405020304" pitchFamily="18" charset="0"/>
              </a:rPr>
              <a:t>Кəріліктің</a:t>
            </a:r>
            <a:r>
              <a:rPr lang="ru-RU" sz="2800" i="1" u="sng" dirty="0" smtClean="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ru-RU" sz="2800" i="1" u="sng" dirty="0" err="1">
                <a:solidFill>
                  <a:srgbClr val="FF0000"/>
                </a:solidFill>
                <a:latin typeface="Calibri" panose="020F0502020204030204" pitchFamily="34" charset="0"/>
                <a:ea typeface="Calibri" panose="020F0502020204030204" pitchFamily="34" charset="0"/>
                <a:cs typeface="Times New Roman" panose="02020603050405020304" pitchFamily="18" charset="0"/>
              </a:rPr>
              <a:t>алғашқы</a:t>
            </a:r>
            <a:r>
              <a:rPr lang="ru-RU" sz="2800" i="1" u="sng"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ru-RU" sz="2800" i="1" u="sng" dirty="0" err="1">
                <a:solidFill>
                  <a:srgbClr val="FF0000"/>
                </a:solidFill>
                <a:latin typeface="Calibri" panose="020F0502020204030204" pitchFamily="34" charset="0"/>
                <a:ea typeface="Calibri" panose="020F0502020204030204" pitchFamily="34" charset="0"/>
                <a:cs typeface="Times New Roman" panose="02020603050405020304" pitchFamily="18" charset="0"/>
              </a:rPr>
              <a:t>анықтамасы</a:t>
            </a:r>
            <a:r>
              <a:rPr lang="ru-RU" sz="2800" i="1" u="sng"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ru-RU" sz="2800" i="1" u="sng" dirty="0" err="1">
                <a:solidFill>
                  <a:srgbClr val="FF0000"/>
                </a:solidFill>
                <a:latin typeface="Calibri" panose="020F0502020204030204" pitchFamily="34" charset="0"/>
                <a:ea typeface="Calibri" panose="020F0502020204030204" pitchFamily="34" charset="0"/>
                <a:cs typeface="Times New Roman" panose="02020603050405020304" pitchFamily="18" charset="0"/>
              </a:rPr>
              <a:t>жəне</a:t>
            </a:r>
            <a:r>
              <a:rPr lang="ru-RU" sz="2800" i="1" u="sng"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ru-RU" sz="2800" i="1" u="sng" dirty="0" err="1">
                <a:solidFill>
                  <a:srgbClr val="FF0000"/>
                </a:solidFill>
                <a:latin typeface="Calibri" panose="020F0502020204030204" pitchFamily="34" charset="0"/>
                <a:ea typeface="Calibri" panose="020F0502020204030204" pitchFamily="34" charset="0"/>
                <a:cs typeface="Times New Roman" panose="02020603050405020304" pitchFamily="18" charset="0"/>
              </a:rPr>
              <a:t>оның</a:t>
            </a:r>
            <a:r>
              <a:rPr lang="ru-RU" sz="2800" i="1" u="sng"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ru-RU" sz="2800" i="1" u="sng" dirty="0" err="1">
                <a:solidFill>
                  <a:srgbClr val="FF0000"/>
                </a:solidFill>
                <a:latin typeface="Calibri" panose="020F0502020204030204" pitchFamily="34" charset="0"/>
                <a:ea typeface="Calibri" panose="020F0502020204030204" pitchFamily="34" charset="0"/>
                <a:cs typeface="Times New Roman" panose="02020603050405020304" pitchFamily="18" charset="0"/>
              </a:rPr>
              <a:t>себептері</a:t>
            </a:r>
            <a:r>
              <a:rPr lang="ru-RU" sz="2800" i="1" u="sng"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ru-RU" sz="2800" i="1" u="sng" dirty="0" err="1">
                <a:solidFill>
                  <a:srgbClr val="FF0000"/>
                </a:solidFill>
                <a:latin typeface="Calibri" panose="020F0502020204030204" pitchFamily="34" charset="0"/>
                <a:ea typeface="Calibri" panose="020F0502020204030204" pitchFamily="34" charset="0"/>
                <a:cs typeface="Times New Roman" panose="02020603050405020304" pitchFamily="18" charset="0"/>
              </a:rPr>
              <a:t>ескі</a:t>
            </a:r>
            <a:r>
              <a:rPr lang="ru-RU" sz="2800" i="1" u="sng"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ru-RU" sz="2800" i="1" u="sng" dirty="0" err="1">
                <a:solidFill>
                  <a:srgbClr val="FF0000"/>
                </a:solidFill>
                <a:latin typeface="Calibri" panose="020F0502020204030204" pitchFamily="34" charset="0"/>
                <a:ea typeface="Calibri" panose="020F0502020204030204" pitchFamily="34" charset="0"/>
                <a:cs typeface="Times New Roman" panose="02020603050405020304" pitchFamily="18" charset="0"/>
              </a:rPr>
              <a:t>дəуірге</a:t>
            </a:r>
            <a:r>
              <a:rPr lang="ru-RU" sz="2800" i="1" u="sng"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ru-RU" sz="2800" i="1" u="sng" dirty="0" err="1">
                <a:solidFill>
                  <a:srgbClr val="FF0000"/>
                </a:solidFill>
                <a:latin typeface="Calibri" panose="020F0502020204030204" pitchFamily="34" charset="0"/>
                <a:ea typeface="Calibri" panose="020F0502020204030204" pitchFamily="34" charset="0"/>
                <a:cs typeface="Times New Roman" panose="02020603050405020304" pitchFamily="18" charset="0"/>
              </a:rPr>
              <a:t>жатады</a:t>
            </a:r>
            <a:r>
              <a:rPr lang="ru-RU" sz="2800" i="1" u="sng"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ru-RU" sz="2800" i="1" u="sng" dirty="0" err="1">
                <a:solidFill>
                  <a:srgbClr val="FF0000"/>
                </a:solidFill>
                <a:latin typeface="Calibri" panose="020F0502020204030204" pitchFamily="34" charset="0"/>
                <a:ea typeface="Calibri" panose="020F0502020204030204" pitchFamily="34" charset="0"/>
                <a:cs typeface="Times New Roman" panose="02020603050405020304" pitchFamily="18" charset="0"/>
              </a:rPr>
              <a:t>Ұлы</a:t>
            </a:r>
            <a:r>
              <a:rPr lang="ru-RU" sz="2800" i="1" u="sng"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ru-RU" sz="2800" i="1" u="sng" dirty="0" err="1">
                <a:solidFill>
                  <a:srgbClr val="FF0000"/>
                </a:solidFill>
                <a:latin typeface="Calibri" panose="020F0502020204030204" pitchFamily="34" charset="0"/>
                <a:ea typeface="Calibri" panose="020F0502020204030204" pitchFamily="34" charset="0"/>
                <a:cs typeface="Times New Roman" panose="02020603050405020304" pitchFamily="18" charset="0"/>
              </a:rPr>
              <a:t>дəрігер</a:t>
            </a:r>
            <a:r>
              <a:rPr lang="ru-RU" sz="2800" i="1" u="sng" dirty="0">
                <a:solidFill>
                  <a:srgbClr val="FF0000"/>
                </a:solidFill>
                <a:latin typeface="Calibri" panose="020F0502020204030204" pitchFamily="34" charset="0"/>
                <a:ea typeface="Calibri" panose="020F0502020204030204" pitchFamily="34" charset="0"/>
                <a:cs typeface="Times New Roman" panose="02020603050405020304" pitchFamily="18" charset="0"/>
              </a:rPr>
              <a:t> Гиппократ (</a:t>
            </a:r>
            <a:r>
              <a:rPr lang="ru-RU" sz="2800" i="1" u="sng" dirty="0" err="1">
                <a:solidFill>
                  <a:srgbClr val="FF0000"/>
                </a:solidFill>
                <a:latin typeface="Calibri" panose="020F0502020204030204" pitchFamily="34" charset="0"/>
                <a:ea typeface="Calibri" panose="020F0502020204030204" pitchFamily="34" charset="0"/>
                <a:cs typeface="Times New Roman" panose="02020603050405020304" pitchFamily="18" charset="0"/>
              </a:rPr>
              <a:t>б.д.д</a:t>
            </a:r>
            <a:r>
              <a:rPr lang="ru-RU" sz="2800" i="1" u="sng" dirty="0">
                <a:solidFill>
                  <a:srgbClr val="FF0000"/>
                </a:solidFill>
                <a:latin typeface="Calibri" panose="020F0502020204030204" pitchFamily="34" charset="0"/>
                <a:ea typeface="Calibri" panose="020F0502020204030204" pitchFamily="34" charset="0"/>
                <a:cs typeface="Times New Roman" panose="02020603050405020304" pitchFamily="18" charset="0"/>
              </a:rPr>
              <a:t>. ІV-V ғ.) </a:t>
            </a:r>
            <a:r>
              <a:rPr lang="ru-RU" sz="2800" i="1" u="sng" dirty="0" err="1">
                <a:solidFill>
                  <a:srgbClr val="FF0000"/>
                </a:solidFill>
                <a:latin typeface="Calibri" panose="020F0502020204030204" pitchFamily="34" charset="0"/>
                <a:ea typeface="Calibri" panose="020F0502020204030204" pitchFamily="34" charset="0"/>
                <a:cs typeface="Times New Roman" panose="02020603050405020304" pitchFamily="18" charset="0"/>
              </a:rPr>
              <a:t>кəрілік</a:t>
            </a:r>
            <a:r>
              <a:rPr lang="ru-RU" sz="2800" i="1" u="sng"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ru-RU" sz="2800" i="1" u="sng" dirty="0" err="1">
                <a:solidFill>
                  <a:srgbClr val="FF0000"/>
                </a:solidFill>
                <a:latin typeface="Calibri" panose="020F0502020204030204" pitchFamily="34" charset="0"/>
                <a:ea typeface="Calibri" panose="020F0502020204030204" pitchFamily="34" charset="0"/>
                <a:cs typeface="Times New Roman" panose="02020603050405020304" pitchFamily="18" charset="0"/>
              </a:rPr>
              <a:t>деген</a:t>
            </a:r>
            <a:r>
              <a:rPr lang="ru-RU" sz="2800" i="1" u="sng"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ru-RU" sz="2800" i="1" u="sng" dirty="0" err="1">
                <a:solidFill>
                  <a:srgbClr val="FF0000"/>
                </a:solidFill>
                <a:latin typeface="Calibri" panose="020F0502020204030204" pitchFamily="34" charset="0"/>
                <a:ea typeface="Calibri" panose="020F0502020204030204" pitchFamily="34" charset="0"/>
                <a:cs typeface="Times New Roman" panose="02020603050405020304" pitchFamily="18" charset="0"/>
              </a:rPr>
              <a:t>ұғымды</a:t>
            </a:r>
            <a:r>
              <a:rPr lang="ru-RU" sz="2800" i="1" u="sng"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ru-RU" sz="2800" i="1" u="sng" dirty="0" err="1">
                <a:solidFill>
                  <a:srgbClr val="FF0000"/>
                </a:solidFill>
                <a:latin typeface="Calibri" panose="020F0502020204030204" pitchFamily="34" charset="0"/>
                <a:ea typeface="Calibri" panose="020F0502020204030204" pitchFamily="34" charset="0"/>
                <a:cs typeface="Times New Roman" panose="02020603050405020304" pitchFamily="18" charset="0"/>
              </a:rPr>
              <a:t>табиғи</a:t>
            </a:r>
            <a:r>
              <a:rPr lang="ru-RU" sz="2800" i="1" u="sng"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ru-RU" sz="2800" i="1" u="sng" dirty="0" err="1">
                <a:solidFill>
                  <a:srgbClr val="FF0000"/>
                </a:solidFill>
                <a:latin typeface="Calibri" panose="020F0502020204030204" pitchFamily="34" charset="0"/>
                <a:ea typeface="Calibri" panose="020F0502020204030204" pitchFamily="34" charset="0"/>
                <a:cs typeface="Times New Roman" panose="02020603050405020304" pitchFamily="18" charset="0"/>
              </a:rPr>
              <a:t>жылулықтың</a:t>
            </a:r>
            <a:r>
              <a:rPr lang="ru-RU" sz="2800" i="1" u="sng"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ru-RU" sz="2800" i="1" u="sng" dirty="0" err="1">
                <a:solidFill>
                  <a:srgbClr val="FF0000"/>
                </a:solidFill>
                <a:latin typeface="Calibri" panose="020F0502020204030204" pitchFamily="34" charset="0"/>
                <a:ea typeface="Calibri" panose="020F0502020204030204" pitchFamily="34" charset="0"/>
                <a:cs typeface="Times New Roman" panose="02020603050405020304" pitchFamily="18" charset="0"/>
              </a:rPr>
              <a:t>кетуі</a:t>
            </a:r>
            <a:r>
              <a:rPr lang="ru-RU" sz="2800" i="1" u="sng"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ru-RU" sz="2800" i="1" u="sng" dirty="0" err="1">
                <a:solidFill>
                  <a:srgbClr val="FF0000"/>
                </a:solidFill>
                <a:latin typeface="Calibri" panose="020F0502020204030204" pitchFamily="34" charset="0"/>
                <a:ea typeface="Calibri" panose="020F0502020204030204" pitchFamily="34" charset="0"/>
                <a:cs typeface="Times New Roman" panose="02020603050405020304" pitchFamily="18" charset="0"/>
              </a:rPr>
              <a:t>жəне</a:t>
            </a:r>
            <a:r>
              <a:rPr lang="ru-RU" sz="2800" i="1" u="sng"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ru-RU" sz="2800" i="1" u="sng" dirty="0" err="1">
                <a:solidFill>
                  <a:srgbClr val="FF0000"/>
                </a:solidFill>
                <a:latin typeface="Calibri" panose="020F0502020204030204" pitchFamily="34" charset="0"/>
                <a:ea typeface="Calibri" panose="020F0502020204030204" pitchFamily="34" charset="0"/>
                <a:cs typeface="Times New Roman" panose="02020603050405020304" pitchFamily="18" charset="0"/>
              </a:rPr>
              <a:t>организмнің</a:t>
            </a:r>
            <a:r>
              <a:rPr lang="ru-RU" sz="2800" i="1" u="sng"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ru-RU" sz="2800" i="1" u="sng" dirty="0" err="1">
                <a:solidFill>
                  <a:srgbClr val="FF0000"/>
                </a:solidFill>
                <a:latin typeface="Calibri" panose="020F0502020204030204" pitchFamily="34" charset="0"/>
                <a:ea typeface="Calibri" panose="020F0502020204030204" pitchFamily="34" charset="0"/>
                <a:cs typeface="Times New Roman" panose="02020603050405020304" pitchFamily="18" charset="0"/>
              </a:rPr>
              <a:t>кеуіп</a:t>
            </a:r>
            <a:r>
              <a:rPr lang="ru-RU" sz="2800" i="1" u="sng"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ru-RU" sz="2800" i="1" u="sng" dirty="0" err="1">
                <a:solidFill>
                  <a:srgbClr val="FF0000"/>
                </a:solidFill>
                <a:latin typeface="Calibri" panose="020F0502020204030204" pitchFamily="34" charset="0"/>
                <a:ea typeface="Calibri" panose="020F0502020204030204" pitchFamily="34" charset="0"/>
                <a:cs typeface="Times New Roman" panose="02020603050405020304" pitchFamily="18" charset="0"/>
              </a:rPr>
              <a:t>қалуының</a:t>
            </a:r>
            <a:r>
              <a:rPr lang="ru-RU" sz="2800" i="1" u="sng"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ru-RU" sz="2800" i="1" u="sng" dirty="0" err="1">
                <a:solidFill>
                  <a:srgbClr val="FF0000"/>
                </a:solidFill>
                <a:latin typeface="Calibri" panose="020F0502020204030204" pitchFamily="34" charset="0"/>
                <a:ea typeface="Calibri" panose="020F0502020204030204" pitchFamily="34" charset="0"/>
                <a:cs typeface="Times New Roman" panose="02020603050405020304" pitchFamily="18" charset="0"/>
              </a:rPr>
              <a:t>нəтижесі</a:t>
            </a:r>
            <a:r>
              <a:rPr lang="ru-RU" sz="2800" i="1" u="sng"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ru-RU" sz="2800" i="1" u="sng" dirty="0" err="1">
                <a:solidFill>
                  <a:srgbClr val="FF0000"/>
                </a:solidFill>
                <a:latin typeface="Calibri" panose="020F0502020204030204" pitchFamily="34" charset="0"/>
                <a:ea typeface="Calibri" panose="020F0502020204030204" pitchFamily="34" charset="0"/>
                <a:cs typeface="Times New Roman" panose="02020603050405020304" pitchFamily="18" charset="0"/>
              </a:rPr>
              <a:t>деп</a:t>
            </a:r>
            <a:r>
              <a:rPr lang="ru-RU" sz="2800" i="1" u="sng"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ru-RU" sz="2800" i="1" u="sng" dirty="0" err="1">
                <a:solidFill>
                  <a:srgbClr val="FF0000"/>
                </a:solidFill>
                <a:latin typeface="Calibri" panose="020F0502020204030204" pitchFamily="34" charset="0"/>
                <a:ea typeface="Calibri" panose="020F0502020204030204" pitchFamily="34" charset="0"/>
                <a:cs typeface="Times New Roman" panose="02020603050405020304" pitchFamily="18" charset="0"/>
              </a:rPr>
              <a:t>түсінді</a:t>
            </a:r>
            <a:r>
              <a:rPr lang="ru-RU" sz="2800" i="1" u="sng" dirty="0">
                <a:solidFill>
                  <a:srgbClr val="FF0000"/>
                </a:solidFill>
                <a:latin typeface="Calibri" panose="020F0502020204030204" pitchFamily="34" charset="0"/>
                <a:ea typeface="Calibri" panose="020F0502020204030204" pitchFamily="34" charset="0"/>
                <a:cs typeface="Times New Roman" panose="02020603050405020304" pitchFamily="18" charset="0"/>
              </a:rPr>
              <a:t>. Философ Платон </a:t>
            </a:r>
            <a:r>
              <a:rPr lang="ru-RU" sz="2800" i="1" u="sng" dirty="0" err="1">
                <a:solidFill>
                  <a:srgbClr val="FF0000"/>
                </a:solidFill>
                <a:latin typeface="Calibri" panose="020F0502020204030204" pitchFamily="34" charset="0"/>
                <a:ea typeface="Calibri" panose="020F0502020204030204" pitchFamily="34" charset="0"/>
                <a:cs typeface="Times New Roman" panose="02020603050405020304" pitchFamily="18" charset="0"/>
              </a:rPr>
              <a:t>кəрілікке</a:t>
            </a:r>
            <a:r>
              <a:rPr lang="ru-RU" sz="2800" i="1" u="sng" dirty="0">
                <a:solidFill>
                  <a:srgbClr val="FF0000"/>
                </a:solidFill>
                <a:latin typeface="Calibri" panose="020F0502020204030204" pitchFamily="34" charset="0"/>
                <a:ea typeface="Calibri" panose="020F0502020204030204" pitchFamily="34" charset="0"/>
                <a:cs typeface="Times New Roman" panose="02020603050405020304" pitchFamily="18" charset="0"/>
              </a:rPr>
              <a:t> орта </a:t>
            </a:r>
            <a:r>
              <a:rPr lang="ru-RU" sz="2800" i="1" u="sng" dirty="0" err="1">
                <a:solidFill>
                  <a:srgbClr val="FF0000"/>
                </a:solidFill>
                <a:latin typeface="Calibri" panose="020F0502020204030204" pitchFamily="34" charset="0"/>
                <a:ea typeface="Calibri" panose="020F0502020204030204" pitchFamily="34" charset="0"/>
                <a:cs typeface="Times New Roman" panose="02020603050405020304" pitchFamily="18" charset="0"/>
              </a:rPr>
              <a:t>жастағы</a:t>
            </a:r>
            <a:r>
              <a:rPr lang="ru-RU" sz="2800" i="1" u="sng"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ru-RU" sz="2800" i="1" u="sng" dirty="0" err="1">
                <a:solidFill>
                  <a:srgbClr val="FF0000"/>
                </a:solidFill>
                <a:latin typeface="Calibri" panose="020F0502020204030204" pitchFamily="34" charset="0"/>
                <a:ea typeface="Calibri" panose="020F0502020204030204" pitchFamily="34" charset="0"/>
                <a:cs typeface="Times New Roman" panose="02020603050405020304" pitchFamily="18" charset="0"/>
              </a:rPr>
              <a:t>адамның</a:t>
            </a:r>
            <a:r>
              <a:rPr lang="ru-RU" sz="2800" i="1" u="sng"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ru-RU" sz="2800" i="1" u="sng" dirty="0" err="1">
                <a:solidFill>
                  <a:srgbClr val="FF0000"/>
                </a:solidFill>
                <a:latin typeface="Calibri" panose="020F0502020204030204" pitchFamily="34" charset="0"/>
                <a:ea typeface="Calibri" panose="020F0502020204030204" pitchFamily="34" charset="0"/>
                <a:cs typeface="Times New Roman" panose="02020603050405020304" pitchFamily="18" charset="0"/>
              </a:rPr>
              <a:t>өмір</a:t>
            </a:r>
            <a:r>
              <a:rPr lang="ru-RU" sz="2800" i="1" u="sng"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ru-RU" sz="2800" i="1" u="sng" dirty="0" err="1">
                <a:solidFill>
                  <a:srgbClr val="FF0000"/>
                </a:solidFill>
                <a:latin typeface="Calibri" panose="020F0502020204030204" pitchFamily="34" charset="0"/>
                <a:ea typeface="Calibri" panose="020F0502020204030204" pitchFamily="34" charset="0"/>
                <a:cs typeface="Times New Roman" panose="02020603050405020304" pitchFamily="18" charset="0"/>
              </a:rPr>
              <a:t>сүру</a:t>
            </a:r>
            <a:r>
              <a:rPr lang="ru-RU" sz="2800" i="1" u="sng"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ru-RU" sz="2800" i="1" u="sng" dirty="0" err="1">
                <a:solidFill>
                  <a:srgbClr val="FF0000"/>
                </a:solidFill>
                <a:latin typeface="Calibri" panose="020F0502020204030204" pitchFamily="34" charset="0"/>
                <a:ea typeface="Calibri" panose="020F0502020204030204" pitchFamily="34" charset="0"/>
                <a:cs typeface="Times New Roman" panose="02020603050405020304" pitchFamily="18" charset="0"/>
              </a:rPr>
              <a:t>салты</a:t>
            </a:r>
            <a:r>
              <a:rPr lang="ru-RU" sz="2800" i="1" u="sng"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ru-RU" sz="2800" i="1" u="sng" dirty="0" err="1">
                <a:solidFill>
                  <a:srgbClr val="FF0000"/>
                </a:solidFill>
                <a:latin typeface="Calibri" panose="020F0502020204030204" pitchFamily="34" charset="0"/>
                <a:ea typeface="Calibri" panose="020F0502020204030204" pitchFamily="34" charset="0"/>
                <a:cs typeface="Times New Roman" panose="02020603050405020304" pitchFamily="18" charset="0"/>
              </a:rPr>
              <a:t>əсер</a:t>
            </a:r>
            <a:r>
              <a:rPr lang="ru-RU" sz="2800" i="1" u="sng"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ru-RU" sz="2800" i="1" u="sng" dirty="0" err="1">
                <a:solidFill>
                  <a:srgbClr val="FF0000"/>
                </a:solidFill>
                <a:latin typeface="Calibri" panose="020F0502020204030204" pitchFamily="34" charset="0"/>
                <a:ea typeface="Calibri" panose="020F0502020204030204" pitchFamily="34" charset="0"/>
                <a:cs typeface="Times New Roman" panose="02020603050405020304" pitchFamily="18" charset="0"/>
              </a:rPr>
              <a:t>етеді</a:t>
            </a:r>
            <a:r>
              <a:rPr lang="ru-RU" sz="2800" i="1" u="sng"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ru-RU" sz="2800" i="1" u="sng" dirty="0" err="1">
                <a:solidFill>
                  <a:srgbClr val="FF0000"/>
                </a:solidFill>
                <a:latin typeface="Calibri" panose="020F0502020204030204" pitchFamily="34" charset="0"/>
                <a:ea typeface="Calibri" panose="020F0502020204030204" pitchFamily="34" charset="0"/>
                <a:cs typeface="Times New Roman" panose="02020603050405020304" pitchFamily="18" charset="0"/>
              </a:rPr>
              <a:t>деп</a:t>
            </a:r>
            <a:r>
              <a:rPr lang="ru-RU" sz="2800" i="1" u="sng"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ru-RU" sz="2800" i="1" u="sng" dirty="0" err="1">
                <a:solidFill>
                  <a:srgbClr val="FF0000"/>
                </a:solidFill>
                <a:latin typeface="Calibri" panose="020F0502020204030204" pitchFamily="34" charset="0"/>
                <a:ea typeface="Calibri" panose="020F0502020204030204" pitchFamily="34" charset="0"/>
                <a:cs typeface="Times New Roman" panose="02020603050405020304" pitchFamily="18" charset="0"/>
              </a:rPr>
              <a:t>көрсетті</a:t>
            </a:r>
            <a:r>
              <a:rPr lang="ru-RU" sz="2800" dirty="0">
                <a:latin typeface="Calibri" panose="020F0502020204030204" pitchFamily="34" charset="0"/>
                <a:ea typeface="Calibri" panose="020F0502020204030204" pitchFamily="34" charset="0"/>
                <a:cs typeface="Times New Roman" panose="02020603050405020304" pitchFamily="18" charset="0"/>
              </a:rPr>
              <a:t>. </a:t>
            </a:r>
            <a:r>
              <a:rPr lang="ru-RU" sz="2800" dirty="0" err="1">
                <a:latin typeface="Calibri" panose="020F0502020204030204" pitchFamily="34" charset="0"/>
                <a:ea typeface="Calibri" panose="020F0502020204030204" pitchFamily="34" charset="0"/>
                <a:cs typeface="Times New Roman" panose="02020603050405020304" pitchFamily="18" charset="0"/>
              </a:rPr>
              <a:t>Кəрілікті</a:t>
            </a:r>
            <a:r>
              <a:rPr lang="ru-RU" sz="2800" dirty="0">
                <a:latin typeface="Calibri" panose="020F0502020204030204" pitchFamily="34" charset="0"/>
                <a:ea typeface="Calibri" panose="020F0502020204030204" pitchFamily="34" charset="0"/>
                <a:cs typeface="Times New Roman" panose="02020603050405020304" pitchFamily="18" charset="0"/>
              </a:rPr>
              <a:t> </a:t>
            </a:r>
            <a:r>
              <a:rPr lang="ru-RU" sz="2800" dirty="0" err="1">
                <a:latin typeface="Calibri" panose="020F0502020204030204" pitchFamily="34" charset="0"/>
                <a:ea typeface="Calibri" panose="020F0502020204030204" pitchFamily="34" charset="0"/>
                <a:cs typeface="Times New Roman" panose="02020603050405020304" pitchFamily="18" charset="0"/>
              </a:rPr>
              <a:t>баяулату</a:t>
            </a:r>
            <a:r>
              <a:rPr lang="ru-RU" sz="2800" dirty="0">
                <a:latin typeface="Calibri" panose="020F0502020204030204" pitchFamily="34" charset="0"/>
                <a:ea typeface="Calibri" panose="020F0502020204030204" pitchFamily="34" charset="0"/>
                <a:cs typeface="Times New Roman" panose="02020603050405020304" pitchFamily="18" charset="0"/>
              </a:rPr>
              <a:t> </a:t>
            </a:r>
            <a:r>
              <a:rPr lang="ru-RU" sz="2800" dirty="0" err="1">
                <a:latin typeface="Calibri" panose="020F0502020204030204" pitchFamily="34" charset="0"/>
                <a:ea typeface="Calibri" panose="020F0502020204030204" pitchFamily="34" charset="0"/>
                <a:cs typeface="Times New Roman" panose="02020603050405020304" pitchFamily="18" charset="0"/>
              </a:rPr>
              <a:t>рецептері</a:t>
            </a:r>
            <a:r>
              <a:rPr lang="ru-RU" sz="2800" dirty="0">
                <a:latin typeface="Calibri" panose="020F0502020204030204" pitchFamily="34" charset="0"/>
                <a:ea typeface="Calibri" panose="020F0502020204030204" pitchFamily="34" charset="0"/>
                <a:cs typeface="Times New Roman" panose="02020603050405020304" pitchFamily="18" charset="0"/>
              </a:rPr>
              <a:t> </a:t>
            </a:r>
            <a:r>
              <a:rPr lang="ru-RU" sz="2800" dirty="0" err="1">
                <a:latin typeface="Calibri" panose="020F0502020204030204" pitchFamily="34" charset="0"/>
                <a:ea typeface="Calibri" panose="020F0502020204030204" pitchFamily="34" charset="0"/>
                <a:cs typeface="Times New Roman" panose="02020603050405020304" pitchFamily="18" charset="0"/>
              </a:rPr>
              <a:t>ежелгі</a:t>
            </a:r>
            <a:r>
              <a:rPr lang="ru-RU" sz="2800" dirty="0">
                <a:latin typeface="Calibri" panose="020F0502020204030204" pitchFamily="34" charset="0"/>
                <a:ea typeface="Calibri" panose="020F0502020204030204" pitchFamily="34" charset="0"/>
                <a:cs typeface="Times New Roman" panose="02020603050405020304" pitchFamily="18" charset="0"/>
              </a:rPr>
              <a:t> </a:t>
            </a:r>
            <a:r>
              <a:rPr lang="ru-RU" sz="2800" dirty="0" err="1">
                <a:latin typeface="Calibri" panose="020F0502020204030204" pitchFamily="34" charset="0"/>
                <a:ea typeface="Calibri" panose="020F0502020204030204" pitchFamily="34" charset="0"/>
                <a:cs typeface="Times New Roman" panose="02020603050405020304" pitchFamily="18" charset="0"/>
              </a:rPr>
              <a:t>Қытай</a:t>
            </a:r>
            <a:r>
              <a:rPr lang="ru-RU" sz="2800" dirty="0">
                <a:latin typeface="Calibri" panose="020F0502020204030204" pitchFamily="34" charset="0"/>
                <a:ea typeface="Calibri" panose="020F0502020204030204" pitchFamily="34" charset="0"/>
                <a:cs typeface="Times New Roman" panose="02020603050405020304" pitchFamily="18" charset="0"/>
              </a:rPr>
              <a:t> </a:t>
            </a:r>
            <a:r>
              <a:rPr lang="ru-RU" sz="2800" dirty="0" err="1">
                <a:latin typeface="Calibri" panose="020F0502020204030204" pitchFamily="34" charset="0"/>
                <a:ea typeface="Calibri" panose="020F0502020204030204" pitchFamily="34" charset="0"/>
                <a:cs typeface="Times New Roman" panose="02020603050405020304" pitchFamily="18" charset="0"/>
              </a:rPr>
              <a:t>жəне</a:t>
            </a:r>
            <a:r>
              <a:rPr lang="ru-RU" sz="2800" dirty="0">
                <a:latin typeface="Calibri" panose="020F0502020204030204" pitchFamily="34" charset="0"/>
                <a:ea typeface="Calibri" panose="020F0502020204030204" pitchFamily="34" charset="0"/>
                <a:cs typeface="Times New Roman" panose="02020603050405020304" pitchFamily="18" charset="0"/>
              </a:rPr>
              <a:t> </a:t>
            </a:r>
            <a:r>
              <a:rPr lang="ru-RU" sz="2800" dirty="0" err="1">
                <a:latin typeface="Calibri" panose="020F0502020204030204" pitchFamily="34" charset="0"/>
                <a:ea typeface="Calibri" panose="020F0502020204030204" pitchFamily="34" charset="0"/>
                <a:cs typeface="Times New Roman" panose="02020603050405020304" pitchFamily="18" charset="0"/>
              </a:rPr>
              <a:t>ежелгі</a:t>
            </a:r>
            <a:r>
              <a:rPr lang="ru-RU" sz="2800" dirty="0">
                <a:latin typeface="Calibri" panose="020F0502020204030204" pitchFamily="34" charset="0"/>
                <a:ea typeface="Calibri" panose="020F0502020204030204" pitchFamily="34" charset="0"/>
                <a:cs typeface="Times New Roman" panose="02020603050405020304" pitchFamily="18" charset="0"/>
              </a:rPr>
              <a:t> Индия </a:t>
            </a:r>
            <a:r>
              <a:rPr lang="ru-RU" sz="2800" dirty="0" err="1">
                <a:latin typeface="Calibri" panose="020F0502020204030204" pitchFamily="34" charset="0"/>
                <a:ea typeface="Calibri" panose="020F0502020204030204" pitchFamily="34" charset="0"/>
                <a:cs typeface="Times New Roman" panose="02020603050405020304" pitchFamily="18" charset="0"/>
              </a:rPr>
              <a:t>медициналарында</a:t>
            </a:r>
            <a:r>
              <a:rPr lang="ru-RU" sz="2800" dirty="0">
                <a:latin typeface="Calibri" panose="020F0502020204030204" pitchFamily="34" charset="0"/>
                <a:ea typeface="Calibri" panose="020F0502020204030204" pitchFamily="34" charset="0"/>
                <a:cs typeface="Times New Roman" panose="02020603050405020304" pitchFamily="18" charset="0"/>
              </a:rPr>
              <a:t> </a:t>
            </a:r>
            <a:r>
              <a:rPr lang="ru-RU" sz="2800" dirty="0" err="1">
                <a:latin typeface="Calibri" panose="020F0502020204030204" pitchFamily="34" charset="0"/>
                <a:ea typeface="Calibri" panose="020F0502020204030204" pitchFamily="34" charset="0"/>
                <a:cs typeface="Times New Roman" panose="02020603050405020304" pitchFamily="18" charset="0"/>
              </a:rPr>
              <a:t>келтірілген</a:t>
            </a:r>
            <a:r>
              <a:rPr lang="ru-RU" sz="2800" dirty="0">
                <a:latin typeface="Calibri" panose="020F0502020204030204" pitchFamily="34" charset="0"/>
                <a:ea typeface="Calibri" panose="020F0502020204030204" pitchFamily="34" charset="0"/>
                <a:cs typeface="Times New Roman" panose="02020603050405020304" pitchFamily="18" charset="0"/>
              </a:rPr>
              <a:t>.</a:t>
            </a:r>
            <a:endParaRPr lang="ru-RU"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967377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91671" y="763793"/>
            <a:ext cx="9412941" cy="4893647"/>
          </a:xfrm>
          <a:prstGeom prst="rect">
            <a:avLst/>
          </a:prstGeom>
        </p:spPr>
        <p:txBody>
          <a:bodyPr wrap="square">
            <a:spAutoFit/>
          </a:bodyPr>
          <a:lstStyle/>
          <a:p>
            <a:pPr algn="just"/>
            <a:r>
              <a:rPr lang="ru-RU" sz="2400" dirty="0" err="1"/>
              <a:t>Қартаюдың</a:t>
            </a:r>
            <a:r>
              <a:rPr lang="ru-RU" sz="2400" dirty="0"/>
              <a:t> </a:t>
            </a:r>
            <a:r>
              <a:rPr lang="ru-RU" sz="2400" dirty="0" err="1"/>
              <a:t>түрлері</a:t>
            </a:r>
            <a:r>
              <a:rPr lang="ru-RU" sz="2400" dirty="0"/>
              <a:t> </a:t>
            </a:r>
            <a:r>
              <a:rPr lang="ru-RU" sz="2400" dirty="0" err="1"/>
              <a:t>өте</a:t>
            </a:r>
            <a:r>
              <a:rPr lang="ru-RU" sz="2400" dirty="0"/>
              <a:t> </a:t>
            </a:r>
            <a:r>
              <a:rPr lang="ru-RU" sz="2400" dirty="0" err="1"/>
              <a:t>көп</a:t>
            </a:r>
            <a:r>
              <a:rPr lang="ru-RU" sz="2400" dirty="0"/>
              <a:t>, </a:t>
            </a:r>
            <a:r>
              <a:rPr lang="ru-RU" sz="2400" dirty="0" err="1"/>
              <a:t>оның</a:t>
            </a:r>
            <a:r>
              <a:rPr lang="ru-RU" sz="2400" dirty="0"/>
              <a:t> </a:t>
            </a:r>
            <a:r>
              <a:rPr lang="ru-RU" sz="2400" dirty="0" err="1"/>
              <a:t>айқындалу</a:t>
            </a:r>
            <a:r>
              <a:rPr lang="ru-RU" sz="2400" dirty="0"/>
              <a:t> </a:t>
            </a:r>
            <a:r>
              <a:rPr lang="ru-RU" sz="2400" dirty="0" err="1"/>
              <a:t>төңірегі</a:t>
            </a:r>
            <a:r>
              <a:rPr lang="ru-RU" sz="2400" dirty="0"/>
              <a:t> де </a:t>
            </a:r>
            <a:r>
              <a:rPr lang="ru-RU" sz="2400" dirty="0" err="1"/>
              <a:t>өте</a:t>
            </a:r>
            <a:r>
              <a:rPr lang="ru-RU" sz="2400" dirty="0"/>
              <a:t> </a:t>
            </a:r>
            <a:r>
              <a:rPr lang="ru-RU" sz="2400" dirty="0" err="1"/>
              <a:t>кең</a:t>
            </a:r>
            <a:r>
              <a:rPr lang="ru-RU" sz="2400" dirty="0"/>
              <a:t>. </a:t>
            </a:r>
            <a:r>
              <a:rPr lang="ru-RU" sz="2400" dirty="0">
                <a:solidFill>
                  <a:srgbClr val="FF0000"/>
                </a:solidFill>
              </a:rPr>
              <a:t>Ф. </a:t>
            </a:r>
            <a:r>
              <a:rPr lang="ru-RU" sz="2400" dirty="0" err="1">
                <a:solidFill>
                  <a:srgbClr val="FF0000"/>
                </a:solidFill>
              </a:rPr>
              <a:t>Гизенің</a:t>
            </a:r>
            <a:r>
              <a:rPr lang="ru-RU" sz="2400" dirty="0">
                <a:solidFill>
                  <a:srgbClr val="FF0000"/>
                </a:solidFill>
              </a:rPr>
              <a:t> </a:t>
            </a:r>
            <a:r>
              <a:rPr lang="ru-RU" sz="2400" dirty="0" err="1">
                <a:solidFill>
                  <a:srgbClr val="FF0000"/>
                </a:solidFill>
              </a:rPr>
              <a:t>типологиясында</a:t>
            </a:r>
            <a:r>
              <a:rPr lang="ru-RU" sz="2400" dirty="0">
                <a:solidFill>
                  <a:srgbClr val="FF0000"/>
                </a:solidFill>
              </a:rPr>
              <a:t> </a:t>
            </a:r>
            <a:r>
              <a:rPr lang="ru-RU" sz="2400" dirty="0" err="1"/>
              <a:t>қарттар</a:t>
            </a:r>
            <a:r>
              <a:rPr lang="ru-RU" sz="2400" dirty="0"/>
              <a:t> мен </a:t>
            </a:r>
            <a:r>
              <a:rPr lang="ru-RU" sz="2400" dirty="0" err="1"/>
              <a:t>қартаюдың</a:t>
            </a:r>
            <a:r>
              <a:rPr lang="ru-RU" sz="2400" dirty="0"/>
              <a:t> </a:t>
            </a:r>
            <a:r>
              <a:rPr lang="ru-RU" sz="2400" dirty="0" err="1"/>
              <a:t>үш</a:t>
            </a:r>
            <a:r>
              <a:rPr lang="ru-RU" sz="2400" dirty="0"/>
              <a:t> </a:t>
            </a:r>
            <a:r>
              <a:rPr lang="ru-RU" sz="2400" dirty="0" err="1"/>
              <a:t>типі</a:t>
            </a:r>
            <a:r>
              <a:rPr lang="ru-RU" sz="2400" dirty="0"/>
              <a:t> </a:t>
            </a:r>
            <a:r>
              <a:rPr lang="ru-RU" sz="2400" dirty="0" err="1"/>
              <a:t>көрсетілген</a:t>
            </a:r>
            <a:r>
              <a:rPr lang="ru-RU" sz="2400" dirty="0"/>
              <a:t>: – </a:t>
            </a:r>
            <a:r>
              <a:rPr lang="ru-RU" sz="2400" u="sng" dirty="0" err="1">
                <a:solidFill>
                  <a:srgbClr val="FF0000"/>
                </a:solidFill>
              </a:rPr>
              <a:t>келеңсіз</a:t>
            </a:r>
            <a:r>
              <a:rPr lang="ru-RU" sz="2400" u="sng" dirty="0">
                <a:solidFill>
                  <a:srgbClr val="FF0000"/>
                </a:solidFill>
              </a:rPr>
              <a:t> </a:t>
            </a:r>
            <a:r>
              <a:rPr lang="ru-RU" sz="2400" u="sng" dirty="0" err="1">
                <a:solidFill>
                  <a:srgbClr val="FF0000"/>
                </a:solidFill>
              </a:rPr>
              <a:t>қарт</a:t>
            </a:r>
            <a:r>
              <a:rPr lang="ru-RU" sz="2400" u="sng" dirty="0">
                <a:solidFill>
                  <a:srgbClr val="FF0000"/>
                </a:solidFill>
              </a:rPr>
              <a:t> </a:t>
            </a:r>
            <a:r>
              <a:rPr lang="ru-RU" sz="2400" u="sng" dirty="0" err="1">
                <a:solidFill>
                  <a:srgbClr val="FF0000"/>
                </a:solidFill>
              </a:rPr>
              <a:t>адам</a:t>
            </a:r>
            <a:r>
              <a:rPr lang="ru-RU" sz="2400" u="sng" dirty="0">
                <a:solidFill>
                  <a:srgbClr val="FF0000"/>
                </a:solidFill>
              </a:rPr>
              <a:t> </a:t>
            </a:r>
            <a:r>
              <a:rPr lang="ru-RU" sz="2400" dirty="0"/>
              <a:t>– </a:t>
            </a:r>
            <a:r>
              <a:rPr lang="ru-RU" sz="2400" dirty="0" err="1"/>
              <a:t>өзінің</a:t>
            </a:r>
            <a:r>
              <a:rPr lang="ru-RU" sz="2400" dirty="0"/>
              <a:t> </a:t>
            </a:r>
            <a:r>
              <a:rPr lang="ru-RU" sz="2400" dirty="0" err="1"/>
              <a:t>бойындағы</a:t>
            </a:r>
            <a:r>
              <a:rPr lang="ru-RU" sz="2400" dirty="0"/>
              <a:t> </a:t>
            </a:r>
            <a:r>
              <a:rPr lang="ru-RU" sz="2400" dirty="0" err="1"/>
              <a:t>қартаю</a:t>
            </a:r>
            <a:r>
              <a:rPr lang="ru-RU" sz="2400" dirty="0"/>
              <a:t> </a:t>
            </a:r>
            <a:r>
              <a:rPr lang="ru-RU" sz="2400" dirty="0" err="1"/>
              <a:t>белгілерін</a:t>
            </a:r>
            <a:r>
              <a:rPr lang="ru-RU" sz="2400" dirty="0"/>
              <a:t> </a:t>
            </a:r>
            <a:r>
              <a:rPr lang="ru-RU" sz="2400" dirty="0" err="1"/>
              <a:t>мойындамайды</a:t>
            </a:r>
            <a:r>
              <a:rPr lang="ru-RU" sz="2400" dirty="0"/>
              <a:t>; </a:t>
            </a:r>
            <a:r>
              <a:rPr lang="ru-RU" sz="2400" u="sng" dirty="0" smtClean="0">
                <a:solidFill>
                  <a:srgbClr val="FF0000"/>
                </a:solidFill>
              </a:rPr>
              <a:t>экстраверт </a:t>
            </a:r>
            <a:r>
              <a:rPr lang="ru-RU" sz="2400" u="sng" dirty="0" err="1">
                <a:solidFill>
                  <a:srgbClr val="FF0000"/>
                </a:solidFill>
              </a:rPr>
              <a:t>қарт</a:t>
            </a:r>
            <a:r>
              <a:rPr lang="ru-RU" sz="2400" u="sng" dirty="0">
                <a:solidFill>
                  <a:srgbClr val="FF0000"/>
                </a:solidFill>
              </a:rPr>
              <a:t> </a:t>
            </a:r>
            <a:r>
              <a:rPr lang="ru-RU" sz="2400" u="sng" dirty="0" err="1">
                <a:solidFill>
                  <a:srgbClr val="FF0000"/>
                </a:solidFill>
              </a:rPr>
              <a:t>адам</a:t>
            </a:r>
            <a:r>
              <a:rPr lang="ru-RU" sz="2400" u="sng" dirty="0">
                <a:solidFill>
                  <a:srgbClr val="FF0000"/>
                </a:solidFill>
              </a:rPr>
              <a:t> </a:t>
            </a:r>
            <a:r>
              <a:rPr lang="ru-RU" sz="2400" dirty="0"/>
              <a:t>– </a:t>
            </a:r>
            <a:r>
              <a:rPr lang="ru-RU" sz="2400" dirty="0" err="1"/>
              <a:t>яғни</a:t>
            </a:r>
            <a:r>
              <a:rPr lang="ru-RU" sz="2400" dirty="0"/>
              <a:t>, </a:t>
            </a:r>
            <a:r>
              <a:rPr lang="ru-RU" sz="2400" dirty="0" err="1"/>
              <a:t>қартаю</a:t>
            </a:r>
            <a:r>
              <a:rPr lang="ru-RU" sz="2400" dirty="0"/>
              <a:t> </a:t>
            </a:r>
            <a:r>
              <a:rPr lang="ru-RU" sz="2400" dirty="0" err="1"/>
              <a:t>кезеңін</a:t>
            </a:r>
            <a:r>
              <a:rPr lang="ru-RU" sz="2400" dirty="0"/>
              <a:t> </a:t>
            </a:r>
            <a:r>
              <a:rPr lang="ru-RU" sz="2400" dirty="0" err="1"/>
              <a:t>сыртқы</a:t>
            </a:r>
            <a:r>
              <a:rPr lang="ru-RU" sz="2400" dirty="0"/>
              <a:t> </a:t>
            </a:r>
            <a:r>
              <a:rPr lang="en-US" sz="2400" dirty="0"/>
              <a:t>ə</a:t>
            </a:r>
            <a:r>
              <a:rPr lang="ru-RU" sz="2400" dirty="0"/>
              <a:t>сер </a:t>
            </a:r>
            <a:r>
              <a:rPr lang="ru-RU" sz="2400" dirty="0" err="1"/>
              <a:t>арқылы</a:t>
            </a:r>
            <a:r>
              <a:rPr lang="ru-RU" sz="2400" dirty="0"/>
              <a:t> </a:t>
            </a:r>
            <a:r>
              <a:rPr lang="ru-RU" sz="2400" dirty="0" err="1"/>
              <a:t>немесе</a:t>
            </a:r>
            <a:r>
              <a:rPr lang="ru-RU" sz="2400" dirty="0"/>
              <a:t> </a:t>
            </a:r>
            <a:r>
              <a:rPr lang="ru-RU" sz="2400" dirty="0" err="1"/>
              <a:t>қоршаған</a:t>
            </a:r>
            <a:r>
              <a:rPr lang="ru-RU" sz="2400" dirty="0"/>
              <a:t> </a:t>
            </a:r>
            <a:r>
              <a:rPr lang="ru-RU" sz="2400" dirty="0" err="1"/>
              <a:t>ортадағы</a:t>
            </a:r>
            <a:r>
              <a:rPr lang="ru-RU" sz="2400" dirty="0"/>
              <a:t> </a:t>
            </a:r>
            <a:r>
              <a:rPr lang="ru-RU" sz="2400" dirty="0" err="1"/>
              <a:t>өзгерістер</a:t>
            </a:r>
            <a:r>
              <a:rPr lang="ru-RU" sz="2400" dirty="0"/>
              <a:t> </a:t>
            </a:r>
            <a:r>
              <a:rPr lang="ru-RU" sz="2400" dirty="0" err="1"/>
              <a:t>арқылы</a:t>
            </a:r>
            <a:r>
              <a:rPr lang="ru-RU" sz="2400" dirty="0"/>
              <a:t> </a:t>
            </a:r>
            <a:r>
              <a:rPr lang="ru-RU" sz="2400" dirty="0" err="1"/>
              <a:t>мойындайды</a:t>
            </a:r>
            <a:r>
              <a:rPr lang="ru-RU" sz="2400" dirty="0"/>
              <a:t> (</a:t>
            </a:r>
            <a:r>
              <a:rPr lang="ru-RU" sz="2400" dirty="0" err="1"/>
              <a:t>мысалы</a:t>
            </a:r>
            <a:r>
              <a:rPr lang="ru-RU" sz="2400" dirty="0"/>
              <a:t>, </a:t>
            </a:r>
            <a:r>
              <a:rPr lang="ru-RU" sz="2400" dirty="0" err="1"/>
              <a:t>өсіп</a:t>
            </a:r>
            <a:r>
              <a:rPr lang="ru-RU" sz="2400" dirty="0"/>
              <a:t> </a:t>
            </a:r>
            <a:r>
              <a:rPr lang="ru-RU" sz="2400" dirty="0" err="1"/>
              <a:t>кеткен</a:t>
            </a:r>
            <a:r>
              <a:rPr lang="ru-RU" sz="2400" dirty="0"/>
              <a:t> </a:t>
            </a:r>
            <a:r>
              <a:rPr lang="ru-RU" sz="2400" dirty="0" err="1"/>
              <a:t>жастар</a:t>
            </a:r>
            <a:r>
              <a:rPr lang="ru-RU" sz="2400" dirty="0"/>
              <a:t>, </a:t>
            </a:r>
            <a:r>
              <a:rPr lang="ru-RU" sz="2400" dirty="0" err="1"/>
              <a:t>жастар</a:t>
            </a:r>
            <a:r>
              <a:rPr lang="ru-RU" sz="2400" dirty="0"/>
              <a:t> мен </a:t>
            </a:r>
            <a:r>
              <a:rPr lang="ru-RU" sz="2400" dirty="0" err="1"/>
              <a:t>қарттардың</a:t>
            </a:r>
            <a:r>
              <a:rPr lang="ru-RU" sz="2400" dirty="0"/>
              <a:t> </a:t>
            </a:r>
            <a:r>
              <a:rPr lang="ru-RU" sz="2400" dirty="0" err="1"/>
              <a:t>көзқарастарының</a:t>
            </a:r>
            <a:r>
              <a:rPr lang="ru-RU" sz="2400" dirty="0"/>
              <a:t> </a:t>
            </a:r>
            <a:r>
              <a:rPr lang="ru-RU" sz="2400" dirty="0" err="1"/>
              <a:t>бөлек</a:t>
            </a:r>
            <a:r>
              <a:rPr lang="ru-RU" sz="2400" dirty="0"/>
              <a:t> </a:t>
            </a:r>
            <a:r>
              <a:rPr lang="ru-RU" sz="2400" dirty="0" err="1"/>
              <a:t>болуы</a:t>
            </a:r>
            <a:r>
              <a:rPr lang="ru-RU" sz="2400" dirty="0"/>
              <a:t>, </a:t>
            </a:r>
            <a:r>
              <a:rPr lang="ru-RU" sz="2400" dirty="0" err="1"/>
              <a:t>жақын</a:t>
            </a:r>
            <a:r>
              <a:rPr lang="ru-RU" sz="2400" dirty="0"/>
              <a:t> </a:t>
            </a:r>
            <a:r>
              <a:rPr lang="ru-RU" sz="2400" dirty="0" err="1"/>
              <a:t>адамдарының</a:t>
            </a:r>
            <a:r>
              <a:rPr lang="ru-RU" sz="2400" dirty="0"/>
              <a:t> </a:t>
            </a:r>
            <a:r>
              <a:rPr lang="ru-RU" sz="2400" dirty="0" err="1"/>
              <a:t>қайтыс</a:t>
            </a:r>
            <a:r>
              <a:rPr lang="ru-RU" sz="2400" dirty="0"/>
              <a:t> </a:t>
            </a:r>
            <a:r>
              <a:rPr lang="ru-RU" sz="2400" dirty="0" err="1"/>
              <a:t>болуы</a:t>
            </a:r>
            <a:r>
              <a:rPr lang="ru-RU" sz="2400" dirty="0"/>
              <a:t>, </a:t>
            </a:r>
            <a:r>
              <a:rPr lang="ru-RU" sz="2400" dirty="0" err="1"/>
              <a:t>отбасындағы</a:t>
            </a:r>
            <a:r>
              <a:rPr lang="ru-RU" sz="2400" dirty="0"/>
              <a:t> </a:t>
            </a:r>
            <a:r>
              <a:rPr lang="ru-RU" sz="2400" dirty="0" err="1"/>
              <a:t>орнының</a:t>
            </a:r>
            <a:r>
              <a:rPr lang="ru-RU" sz="2400" dirty="0"/>
              <a:t> </a:t>
            </a:r>
            <a:r>
              <a:rPr lang="ru-RU" sz="2400" dirty="0" err="1"/>
              <a:t>өзгеруі</a:t>
            </a:r>
            <a:r>
              <a:rPr lang="ru-RU" sz="2400" dirty="0"/>
              <a:t>, техника </a:t>
            </a:r>
            <a:r>
              <a:rPr lang="ru-RU" sz="2400" dirty="0" err="1"/>
              <a:t>төңірегіндегі</a:t>
            </a:r>
            <a:r>
              <a:rPr lang="ru-RU" sz="2400" dirty="0"/>
              <a:t> </a:t>
            </a:r>
            <a:r>
              <a:rPr lang="ru-RU" sz="2400" dirty="0" err="1"/>
              <a:t>өзгерістер</a:t>
            </a:r>
            <a:r>
              <a:rPr lang="ru-RU" sz="2400" dirty="0"/>
              <a:t>, </a:t>
            </a:r>
            <a:r>
              <a:rPr lang="en-US" sz="2400" dirty="0"/>
              <a:t>ə</a:t>
            </a:r>
            <a:r>
              <a:rPr lang="ru-RU" sz="2400" dirty="0" err="1"/>
              <a:t>леуметтік</a:t>
            </a:r>
            <a:r>
              <a:rPr lang="ru-RU" sz="2400" dirty="0"/>
              <a:t> </a:t>
            </a:r>
            <a:r>
              <a:rPr lang="ru-RU" sz="2400" dirty="0" err="1"/>
              <a:t>өмірінің</a:t>
            </a:r>
            <a:r>
              <a:rPr lang="ru-RU" sz="2400" dirty="0"/>
              <a:t> </a:t>
            </a:r>
            <a:r>
              <a:rPr lang="ru-RU" sz="2400" dirty="0" err="1"/>
              <a:t>өзгеруі</a:t>
            </a:r>
            <a:r>
              <a:rPr lang="ru-RU" sz="2400" dirty="0"/>
              <a:t> ж</a:t>
            </a:r>
            <a:r>
              <a:rPr lang="en-US" sz="2400" dirty="0"/>
              <a:t>ə</a:t>
            </a:r>
            <a:r>
              <a:rPr lang="ru-RU" sz="2400" dirty="0"/>
              <a:t>не </a:t>
            </a:r>
            <a:r>
              <a:rPr lang="ru-RU" sz="2400" dirty="0" err="1"/>
              <a:t>т.б</a:t>
            </a:r>
            <a:r>
              <a:rPr lang="ru-RU" sz="2400" dirty="0"/>
              <a:t>.). – </a:t>
            </a:r>
            <a:r>
              <a:rPr lang="ru-RU" sz="2400" u="sng" dirty="0">
                <a:solidFill>
                  <a:srgbClr val="FF0000"/>
                </a:solidFill>
              </a:rPr>
              <a:t>интроверт </a:t>
            </a:r>
            <a:r>
              <a:rPr lang="ru-RU" sz="2400" u="sng" dirty="0" err="1">
                <a:solidFill>
                  <a:srgbClr val="FF0000"/>
                </a:solidFill>
              </a:rPr>
              <a:t>қарт</a:t>
            </a:r>
            <a:r>
              <a:rPr lang="ru-RU" sz="2400" u="sng" dirty="0">
                <a:solidFill>
                  <a:srgbClr val="FF0000"/>
                </a:solidFill>
              </a:rPr>
              <a:t> </a:t>
            </a:r>
            <a:r>
              <a:rPr lang="ru-RU" sz="2400" u="sng" dirty="0" err="1">
                <a:solidFill>
                  <a:srgbClr val="FF0000"/>
                </a:solidFill>
              </a:rPr>
              <a:t>адам</a:t>
            </a:r>
            <a:r>
              <a:rPr lang="ru-RU" sz="2400" u="sng" dirty="0">
                <a:solidFill>
                  <a:srgbClr val="FF0000"/>
                </a:solidFill>
              </a:rPr>
              <a:t> –</a:t>
            </a:r>
            <a:r>
              <a:rPr lang="ru-RU" sz="2400" dirty="0"/>
              <a:t> </a:t>
            </a:r>
            <a:r>
              <a:rPr lang="ru-RU" sz="2400" dirty="0" err="1"/>
              <a:t>яғни</a:t>
            </a:r>
            <a:r>
              <a:rPr lang="ru-RU" sz="2400" dirty="0"/>
              <a:t>, </a:t>
            </a:r>
            <a:r>
              <a:rPr lang="ru-RU" sz="2400" dirty="0" err="1"/>
              <a:t>қартаю</a:t>
            </a:r>
            <a:r>
              <a:rPr lang="ru-RU" sz="2400" dirty="0"/>
              <a:t> </a:t>
            </a:r>
            <a:r>
              <a:rPr lang="ru-RU" sz="2400" dirty="0" err="1"/>
              <a:t>кезеңін</a:t>
            </a:r>
            <a:r>
              <a:rPr lang="ru-RU" sz="2400" dirty="0"/>
              <a:t> </a:t>
            </a:r>
            <a:r>
              <a:rPr lang="ru-RU" sz="2400" dirty="0" err="1"/>
              <a:t>бастан</a:t>
            </a:r>
            <a:r>
              <a:rPr lang="ru-RU" sz="2400" dirty="0"/>
              <a:t> </a:t>
            </a:r>
            <a:r>
              <a:rPr lang="ru-RU" sz="2400" dirty="0" err="1"/>
              <a:t>қиын</a:t>
            </a:r>
            <a:r>
              <a:rPr lang="ru-RU" sz="2400" dirty="0"/>
              <a:t> </a:t>
            </a:r>
            <a:r>
              <a:rPr lang="ru-RU" sz="2400" dirty="0" err="1"/>
              <a:t>кешіру</a:t>
            </a:r>
            <a:r>
              <a:rPr lang="ru-RU" sz="2400" dirty="0"/>
              <a:t>. Адам </a:t>
            </a:r>
            <a:r>
              <a:rPr lang="ru-RU" sz="2400" dirty="0" err="1"/>
              <a:t>қоршаған</a:t>
            </a:r>
            <a:r>
              <a:rPr lang="ru-RU" sz="2400" dirty="0"/>
              <a:t> </a:t>
            </a:r>
            <a:r>
              <a:rPr lang="ru-RU" sz="2400" dirty="0" err="1"/>
              <a:t>ортадағы</a:t>
            </a:r>
            <a:r>
              <a:rPr lang="ru-RU" sz="2400" dirty="0"/>
              <a:t> </a:t>
            </a:r>
            <a:r>
              <a:rPr lang="ru-RU" sz="2400" dirty="0" err="1"/>
              <a:t>жаңалықтарға</a:t>
            </a:r>
            <a:r>
              <a:rPr lang="ru-RU" sz="2400" dirty="0"/>
              <a:t> </a:t>
            </a:r>
            <a:r>
              <a:rPr lang="ru-RU" sz="2400" dirty="0" err="1"/>
              <a:t>қызығушылық</a:t>
            </a:r>
            <a:r>
              <a:rPr lang="ru-RU" sz="2400" dirty="0"/>
              <a:t> </a:t>
            </a:r>
            <a:r>
              <a:rPr lang="ru-RU" sz="2400" dirty="0" err="1"/>
              <a:t>білдірмейді</a:t>
            </a:r>
            <a:r>
              <a:rPr lang="ru-RU" sz="2400" dirty="0"/>
              <a:t>, </a:t>
            </a:r>
            <a:r>
              <a:rPr lang="ru-RU" sz="2400" dirty="0" err="1"/>
              <a:t>өткен</a:t>
            </a:r>
            <a:r>
              <a:rPr lang="ru-RU" sz="2400" dirty="0"/>
              <a:t> </a:t>
            </a:r>
            <a:r>
              <a:rPr lang="ru-RU" sz="2400" dirty="0" err="1"/>
              <a:t>өмірі</a:t>
            </a:r>
            <a:r>
              <a:rPr lang="ru-RU" sz="2400" dirty="0"/>
              <a:t> </a:t>
            </a:r>
            <a:r>
              <a:rPr lang="ru-RU" sz="2400" dirty="0" err="1"/>
              <a:t>туралы</a:t>
            </a:r>
            <a:r>
              <a:rPr lang="ru-RU" sz="2400" dirty="0"/>
              <a:t> </a:t>
            </a:r>
            <a:r>
              <a:rPr lang="ru-RU" sz="2400" dirty="0" err="1"/>
              <a:t>көп</a:t>
            </a:r>
            <a:r>
              <a:rPr lang="ru-RU" sz="2400" dirty="0"/>
              <a:t> </a:t>
            </a:r>
            <a:r>
              <a:rPr lang="ru-RU" sz="2400" dirty="0" err="1"/>
              <a:t>ойланады</a:t>
            </a:r>
            <a:r>
              <a:rPr lang="ru-RU" sz="2400" dirty="0"/>
              <a:t>, аз </a:t>
            </a:r>
            <a:r>
              <a:rPr lang="ru-RU" sz="2400" dirty="0" err="1"/>
              <a:t>қимылдайды</a:t>
            </a:r>
            <a:r>
              <a:rPr lang="ru-RU" sz="2400" dirty="0"/>
              <a:t>, </a:t>
            </a:r>
            <a:r>
              <a:rPr lang="ru-RU" sz="2400" dirty="0" err="1"/>
              <a:t>тыныштыққа</a:t>
            </a:r>
            <a:r>
              <a:rPr lang="ru-RU" sz="2400" dirty="0"/>
              <a:t> </a:t>
            </a:r>
            <a:r>
              <a:rPr lang="ru-RU" sz="2400" dirty="0" err="1"/>
              <a:t>ұмтылады</a:t>
            </a:r>
            <a:r>
              <a:rPr lang="ru-RU" sz="2400" dirty="0"/>
              <a:t> ж</a:t>
            </a:r>
            <a:r>
              <a:rPr lang="en-US" sz="2400" dirty="0"/>
              <a:t>ə</a:t>
            </a:r>
            <a:r>
              <a:rPr lang="ru-RU" sz="2400" dirty="0"/>
              <a:t>не </a:t>
            </a:r>
            <a:r>
              <a:rPr lang="ru-RU" sz="2400" dirty="0" err="1"/>
              <a:t>т.б</a:t>
            </a:r>
            <a:r>
              <a:rPr lang="ru-RU" sz="2400" dirty="0"/>
              <a:t>. </a:t>
            </a:r>
          </a:p>
        </p:txBody>
      </p:sp>
    </p:spTree>
    <p:extLst>
      <p:ext uri="{BB962C8B-B14F-4D97-AF65-F5344CB8AC3E}">
        <p14:creationId xmlns:p14="http://schemas.microsoft.com/office/powerpoint/2010/main" val="34572530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19548" y="871368"/>
            <a:ext cx="8724452" cy="5016758"/>
          </a:xfrm>
          <a:prstGeom prst="rect">
            <a:avLst/>
          </a:prstGeom>
          <a:solidFill>
            <a:schemeClr val="accent1">
              <a:lumMod val="60000"/>
              <a:lumOff val="40000"/>
            </a:schemeClr>
          </a:solidFill>
        </p:spPr>
        <p:txBody>
          <a:bodyPr wrap="square">
            <a:spAutoFit/>
          </a:bodyPr>
          <a:lstStyle/>
          <a:p>
            <a:pPr algn="just"/>
            <a:r>
              <a:rPr lang="ru-RU" sz="2000" dirty="0" err="1"/>
              <a:t>Ғалымдардың</a:t>
            </a:r>
            <a:r>
              <a:rPr lang="ru-RU" sz="2000" dirty="0"/>
              <a:t> </a:t>
            </a:r>
            <a:r>
              <a:rPr lang="ru-RU" sz="2000" dirty="0" err="1"/>
              <a:t>соңғы</a:t>
            </a:r>
            <a:r>
              <a:rPr lang="ru-RU" sz="2000" dirty="0"/>
              <a:t> </a:t>
            </a:r>
            <a:r>
              <a:rPr lang="ru-RU" sz="2000" dirty="0" err="1"/>
              <a:t>онжылдықтағы</a:t>
            </a:r>
            <a:r>
              <a:rPr lang="ru-RU" sz="2000" dirty="0"/>
              <a:t> </a:t>
            </a:r>
            <a:r>
              <a:rPr lang="ru-RU" sz="2000" dirty="0" err="1"/>
              <a:t>зерттеулері</a:t>
            </a:r>
            <a:r>
              <a:rPr lang="ru-RU" sz="2000" dirty="0"/>
              <a:t> </a:t>
            </a:r>
            <a:r>
              <a:rPr lang="ru-RU" sz="2000" dirty="0" err="1"/>
              <a:t>бойынша</a:t>
            </a:r>
            <a:r>
              <a:rPr lang="ru-RU" sz="2000" dirty="0"/>
              <a:t> 90- 95 </a:t>
            </a:r>
            <a:r>
              <a:rPr lang="ru-RU" sz="2000" dirty="0" err="1"/>
              <a:t>жасқа</a:t>
            </a:r>
            <a:r>
              <a:rPr lang="ru-RU" sz="2000" dirty="0"/>
              <a:t> </a:t>
            </a:r>
            <a:r>
              <a:rPr lang="ru-RU" sz="2000" dirty="0" err="1"/>
              <a:t>дейінгі</a:t>
            </a:r>
            <a:r>
              <a:rPr lang="ru-RU" sz="2000" dirty="0"/>
              <a:t> </a:t>
            </a:r>
            <a:r>
              <a:rPr lang="ru-RU" sz="2000" dirty="0" err="1"/>
              <a:t>жастың</a:t>
            </a:r>
            <a:r>
              <a:rPr lang="ru-RU" sz="2000" dirty="0"/>
              <a:t> </a:t>
            </a:r>
            <a:r>
              <a:rPr lang="ru-RU" sz="2000" dirty="0" err="1"/>
              <a:t>ұлғаюы</a:t>
            </a:r>
            <a:r>
              <a:rPr lang="ru-RU" sz="2000" dirty="0"/>
              <a:t> </a:t>
            </a:r>
            <a:r>
              <a:rPr lang="ru-RU" sz="2000" dirty="0" err="1"/>
              <a:t>мүлдем</a:t>
            </a:r>
            <a:r>
              <a:rPr lang="ru-RU" sz="2000" dirty="0"/>
              <a:t> </a:t>
            </a:r>
            <a:r>
              <a:rPr lang="ru-RU" sz="2000" dirty="0" err="1"/>
              <a:t>азайып</a:t>
            </a:r>
            <a:r>
              <a:rPr lang="ru-RU" sz="2000" dirty="0"/>
              <a:t> </a:t>
            </a:r>
            <a:r>
              <a:rPr lang="ru-RU" sz="2000" dirty="0" err="1"/>
              <a:t>барады</a:t>
            </a:r>
            <a:r>
              <a:rPr lang="ru-RU" sz="2000" dirty="0"/>
              <a:t>. </a:t>
            </a:r>
            <a:endParaRPr lang="ru-RU" sz="2000" dirty="0" smtClean="0"/>
          </a:p>
          <a:p>
            <a:pPr algn="just"/>
            <a:r>
              <a:rPr lang="ru-RU" sz="2000" dirty="0"/>
              <a:t>	</a:t>
            </a:r>
            <a:r>
              <a:rPr lang="ru-RU" sz="2000" dirty="0" smtClean="0"/>
              <a:t>55-60 </a:t>
            </a:r>
            <a:r>
              <a:rPr lang="ru-RU" sz="2000" dirty="0" err="1"/>
              <a:t>жастағы</a:t>
            </a:r>
            <a:r>
              <a:rPr lang="ru-RU" sz="2000" dirty="0"/>
              <a:t> </a:t>
            </a:r>
            <a:r>
              <a:rPr lang="ru-RU" sz="2000" dirty="0" err="1"/>
              <a:t>адамдар</a:t>
            </a:r>
            <a:r>
              <a:rPr lang="ru-RU" sz="2000" dirty="0"/>
              <a:t> </a:t>
            </a:r>
            <a:r>
              <a:rPr lang="ru-RU" sz="2000" dirty="0" err="1"/>
              <a:t>өздерін</a:t>
            </a:r>
            <a:r>
              <a:rPr lang="ru-RU" sz="2000" dirty="0"/>
              <a:t> </a:t>
            </a:r>
            <a:r>
              <a:rPr lang="ru-RU" sz="2000" dirty="0" err="1"/>
              <a:t>қарттар</a:t>
            </a:r>
            <a:r>
              <a:rPr lang="ru-RU" sz="2000" dirty="0"/>
              <a:t> </a:t>
            </a:r>
            <a:r>
              <a:rPr lang="ru-RU" sz="2000" dirty="0" err="1"/>
              <a:t>санатына</a:t>
            </a:r>
            <a:r>
              <a:rPr lang="ru-RU" sz="2000" dirty="0"/>
              <a:t> </a:t>
            </a:r>
            <a:r>
              <a:rPr lang="ru-RU" sz="2000" dirty="0" err="1"/>
              <a:t>қоспайды</a:t>
            </a:r>
            <a:r>
              <a:rPr lang="ru-RU" sz="2000" dirty="0"/>
              <a:t>, </a:t>
            </a:r>
            <a:r>
              <a:rPr lang="en-US" sz="2000" dirty="0"/>
              <a:t>ə</a:t>
            </a:r>
            <a:r>
              <a:rPr lang="ru-RU" sz="2000" dirty="0" err="1"/>
              <a:t>леуметтік</a:t>
            </a:r>
            <a:r>
              <a:rPr lang="ru-RU" sz="2000" dirty="0"/>
              <a:t> </a:t>
            </a:r>
            <a:r>
              <a:rPr lang="ru-RU" sz="2000" dirty="0" err="1"/>
              <a:t>қоғамда</a:t>
            </a:r>
            <a:r>
              <a:rPr lang="ru-RU" sz="2000" dirty="0"/>
              <a:t> </a:t>
            </a:r>
            <a:r>
              <a:rPr lang="ru-RU" sz="2000" dirty="0" err="1"/>
              <a:t>жасы</a:t>
            </a:r>
            <a:r>
              <a:rPr lang="ru-RU" sz="2000" dirty="0"/>
              <a:t> </a:t>
            </a:r>
            <a:r>
              <a:rPr lang="ru-RU" sz="2000" dirty="0" err="1"/>
              <a:t>толған</a:t>
            </a:r>
            <a:r>
              <a:rPr lang="ru-RU" sz="2000" dirty="0"/>
              <a:t> </a:t>
            </a:r>
            <a:r>
              <a:rPr lang="ru-RU" sz="2000" dirty="0" err="1"/>
              <a:t>адамдар</a:t>
            </a:r>
            <a:r>
              <a:rPr lang="ru-RU" sz="2000" dirty="0"/>
              <a:t> </a:t>
            </a:r>
            <a:r>
              <a:rPr lang="ru-RU" sz="2000" dirty="0" err="1"/>
              <a:t>қатарына</a:t>
            </a:r>
            <a:r>
              <a:rPr lang="ru-RU" sz="2000" dirty="0"/>
              <a:t> </a:t>
            </a:r>
            <a:r>
              <a:rPr lang="ru-RU" sz="2000" dirty="0" err="1"/>
              <a:t>жатқызады</a:t>
            </a:r>
            <a:r>
              <a:rPr lang="ru-RU" sz="2000" dirty="0"/>
              <a:t>. </a:t>
            </a:r>
            <a:r>
              <a:rPr lang="ru-RU" sz="2000" dirty="0" err="1"/>
              <a:t>Қарттықтың</a:t>
            </a:r>
            <a:r>
              <a:rPr lang="ru-RU" sz="2000" dirty="0"/>
              <a:t> </a:t>
            </a:r>
            <a:r>
              <a:rPr lang="ru-RU" sz="2000" dirty="0" err="1"/>
              <a:t>өзішіндегі</a:t>
            </a:r>
            <a:r>
              <a:rPr lang="ru-RU" sz="2000" dirty="0"/>
              <a:t> </a:t>
            </a:r>
            <a:r>
              <a:rPr lang="ru-RU" sz="2000" dirty="0" err="1"/>
              <a:t>фазаларында</a:t>
            </a:r>
            <a:r>
              <a:rPr lang="ru-RU" sz="2000" dirty="0"/>
              <a:t>, </a:t>
            </a:r>
            <a:r>
              <a:rPr lang="ru-RU" sz="2000" dirty="0" err="1"/>
              <a:t>мысалы</a:t>
            </a:r>
            <a:r>
              <a:rPr lang="ru-RU" sz="2000" dirty="0"/>
              <a:t>, </a:t>
            </a:r>
            <a:r>
              <a:rPr lang="ru-RU" sz="2000" dirty="0" err="1"/>
              <a:t>біреулер</a:t>
            </a:r>
            <a:r>
              <a:rPr lang="ru-RU" sz="2000" dirty="0"/>
              <a:t> 50 </a:t>
            </a:r>
            <a:r>
              <a:rPr lang="ru-RU" sz="2000" dirty="0" err="1"/>
              <a:t>жасынан-ақ</a:t>
            </a:r>
            <a:r>
              <a:rPr lang="ru-RU" sz="2000" dirty="0"/>
              <a:t> </a:t>
            </a:r>
            <a:r>
              <a:rPr lang="ru-RU" sz="2000" dirty="0" err="1"/>
              <a:t>шаршап</a:t>
            </a:r>
            <a:r>
              <a:rPr lang="ru-RU" sz="2000" dirty="0"/>
              <a:t> </a:t>
            </a:r>
            <a:r>
              <a:rPr lang="ru-RU" sz="2000" dirty="0" err="1"/>
              <a:t>өмірден</a:t>
            </a:r>
            <a:r>
              <a:rPr lang="ru-RU" sz="2000" dirty="0"/>
              <a:t> </a:t>
            </a:r>
            <a:r>
              <a:rPr lang="ru-RU" sz="2000" dirty="0" err="1"/>
              <a:t>түңіле</a:t>
            </a:r>
            <a:r>
              <a:rPr lang="ru-RU" sz="2000" dirty="0"/>
              <a:t> </a:t>
            </a:r>
            <a:r>
              <a:rPr lang="ru-RU" sz="2000" dirty="0" err="1"/>
              <a:t>бастаса</a:t>
            </a:r>
            <a:r>
              <a:rPr lang="ru-RU" sz="2000" dirty="0"/>
              <a:t>, ал </a:t>
            </a:r>
            <a:r>
              <a:rPr lang="ru-RU" sz="2000" dirty="0" err="1"/>
              <a:t>біреулері</a:t>
            </a:r>
            <a:r>
              <a:rPr lang="ru-RU" sz="2000" dirty="0"/>
              <a:t> </a:t>
            </a:r>
            <a:endParaRPr lang="ru-RU" sz="2000" dirty="0" smtClean="0"/>
          </a:p>
          <a:p>
            <a:pPr algn="just"/>
            <a:r>
              <a:rPr lang="ru-RU" sz="2000" dirty="0"/>
              <a:t>	</a:t>
            </a:r>
            <a:r>
              <a:rPr lang="ru-RU" sz="2000" dirty="0" smtClean="0"/>
              <a:t>70 </a:t>
            </a:r>
            <a:r>
              <a:rPr lang="ru-RU" sz="2000" dirty="0" err="1"/>
              <a:t>жасында</a:t>
            </a:r>
            <a:r>
              <a:rPr lang="ru-RU" sz="2000" dirty="0"/>
              <a:t> </a:t>
            </a:r>
            <a:r>
              <a:rPr lang="ru-RU" sz="2000" dirty="0" err="1"/>
              <a:t>өмірге</a:t>
            </a:r>
            <a:r>
              <a:rPr lang="ru-RU" sz="2000" dirty="0"/>
              <a:t> </a:t>
            </a:r>
            <a:r>
              <a:rPr lang="ru-RU" sz="2000" dirty="0" err="1"/>
              <a:t>деген</a:t>
            </a:r>
            <a:r>
              <a:rPr lang="ru-RU" sz="2000" dirty="0"/>
              <a:t> </a:t>
            </a:r>
            <a:r>
              <a:rPr lang="ru-RU" sz="2000" dirty="0" err="1"/>
              <a:t>күші</a:t>
            </a:r>
            <a:r>
              <a:rPr lang="ru-RU" sz="2000" dirty="0"/>
              <a:t> мол, </a:t>
            </a:r>
            <a:r>
              <a:rPr lang="en-US" sz="2000" dirty="0"/>
              <a:t>ə</a:t>
            </a:r>
            <a:r>
              <a:rPr lang="ru-RU" sz="2000" dirty="0" err="1"/>
              <a:t>лі</a:t>
            </a:r>
            <a:r>
              <a:rPr lang="ru-RU" sz="2000" dirty="0"/>
              <a:t> </a:t>
            </a:r>
            <a:r>
              <a:rPr lang="ru-RU" sz="2000" dirty="0" err="1"/>
              <a:t>көптегенжоспарлардыжүзеге</a:t>
            </a:r>
            <a:r>
              <a:rPr lang="ru-RU" sz="2000" dirty="0"/>
              <a:t> </a:t>
            </a:r>
            <a:r>
              <a:rPr lang="ru-RU" sz="2000" dirty="0" err="1"/>
              <a:t>асырғысыкеледі</a:t>
            </a:r>
            <a:r>
              <a:rPr lang="ru-RU" sz="2000" dirty="0"/>
              <a:t>. 60 </a:t>
            </a:r>
            <a:r>
              <a:rPr lang="ru-RU" sz="2000" dirty="0" err="1"/>
              <a:t>жасшамасына</a:t>
            </a:r>
            <a:r>
              <a:rPr lang="ru-RU" sz="2000" dirty="0"/>
              <a:t> </a:t>
            </a:r>
            <a:r>
              <a:rPr lang="ru-RU" sz="2000" dirty="0" err="1"/>
              <a:t>таяған</a:t>
            </a:r>
            <a:r>
              <a:rPr lang="ru-RU" sz="2000" dirty="0"/>
              <a:t> </a:t>
            </a:r>
            <a:r>
              <a:rPr lang="ru-RU" sz="2000" dirty="0" err="1"/>
              <a:t>адамдардың</a:t>
            </a:r>
            <a:r>
              <a:rPr lang="ru-RU" sz="2000" dirty="0"/>
              <a:t> </a:t>
            </a:r>
            <a:r>
              <a:rPr lang="ru-RU" sz="2000" dirty="0" err="1"/>
              <a:t>көбісі</a:t>
            </a:r>
            <a:r>
              <a:rPr lang="ru-RU" sz="2000" dirty="0"/>
              <a:t> </a:t>
            </a:r>
            <a:r>
              <a:rPr lang="ru-RU" sz="2000" dirty="0" err="1"/>
              <a:t>өмірінің</a:t>
            </a:r>
            <a:r>
              <a:rPr lang="ru-RU" sz="2000" dirty="0"/>
              <a:t> тура </a:t>
            </a:r>
            <a:r>
              <a:rPr lang="ru-RU" sz="2000" dirty="0" err="1"/>
              <a:t>жолын</a:t>
            </a:r>
            <a:r>
              <a:rPr lang="ru-RU" sz="2000" dirty="0"/>
              <a:t> </a:t>
            </a:r>
            <a:r>
              <a:rPr lang="ru-RU" sz="2000" dirty="0" err="1"/>
              <a:t>өздігінше</a:t>
            </a:r>
            <a:r>
              <a:rPr lang="ru-RU" sz="2000" dirty="0"/>
              <a:t> </a:t>
            </a:r>
            <a:r>
              <a:rPr lang="ru-RU" sz="2000" dirty="0" err="1"/>
              <a:t>талдап</a:t>
            </a:r>
            <a:r>
              <a:rPr lang="ru-RU" sz="2000" dirty="0"/>
              <a:t>, </a:t>
            </a:r>
            <a:r>
              <a:rPr lang="ru-RU" sz="2000" dirty="0" err="1"/>
              <a:t>сонымен</a:t>
            </a:r>
            <a:r>
              <a:rPr lang="ru-RU" sz="2000" dirty="0"/>
              <a:t> </a:t>
            </a:r>
            <a:r>
              <a:rPr lang="ru-RU" sz="2000" dirty="0" err="1"/>
              <a:t>бірге</a:t>
            </a:r>
            <a:r>
              <a:rPr lang="ru-RU" sz="2000" dirty="0"/>
              <a:t> </a:t>
            </a:r>
            <a:r>
              <a:rPr lang="ru-RU" sz="2000" dirty="0" err="1"/>
              <a:t>болашаққа</a:t>
            </a:r>
            <a:r>
              <a:rPr lang="ru-RU" sz="2000" dirty="0"/>
              <a:t> </a:t>
            </a:r>
            <a:r>
              <a:rPr lang="ru-RU" sz="2000" dirty="0" err="1"/>
              <a:t>деген</a:t>
            </a:r>
            <a:r>
              <a:rPr lang="ru-RU" sz="2000" dirty="0"/>
              <a:t> </a:t>
            </a:r>
            <a:r>
              <a:rPr lang="ru-RU" sz="2000" dirty="0" err="1"/>
              <a:t>көріністерін</a:t>
            </a:r>
            <a:r>
              <a:rPr lang="ru-RU" sz="2000" dirty="0"/>
              <a:t> </a:t>
            </a:r>
            <a:r>
              <a:rPr lang="ru-RU" sz="2000" dirty="0" err="1"/>
              <a:t>бағалап</a:t>
            </a:r>
            <a:r>
              <a:rPr lang="ru-RU" sz="2000" dirty="0"/>
              <a:t> </a:t>
            </a:r>
            <a:r>
              <a:rPr lang="ru-RU" sz="2000" dirty="0" err="1"/>
              <a:t>іске</a:t>
            </a:r>
            <a:r>
              <a:rPr lang="ru-RU" sz="2000" dirty="0"/>
              <a:t> </a:t>
            </a:r>
            <a:r>
              <a:rPr lang="ru-RU" sz="2000" dirty="0" err="1"/>
              <a:t>асыруға</a:t>
            </a:r>
            <a:r>
              <a:rPr lang="ru-RU" sz="2000" dirty="0"/>
              <a:t> </a:t>
            </a:r>
            <a:r>
              <a:rPr lang="ru-RU" sz="2000" dirty="0" err="1"/>
              <a:t>тырысатын</a:t>
            </a:r>
            <a:r>
              <a:rPr lang="ru-RU" sz="2000" dirty="0"/>
              <a:t> </a:t>
            </a:r>
            <a:r>
              <a:rPr lang="ru-RU" sz="2000" dirty="0" err="1"/>
              <a:t>болады</a:t>
            </a:r>
            <a:r>
              <a:rPr lang="ru-RU" sz="2000" dirty="0"/>
              <a:t>. </a:t>
            </a:r>
            <a:endParaRPr lang="ru-RU" sz="2000" dirty="0" smtClean="0"/>
          </a:p>
          <a:p>
            <a:pPr algn="just"/>
            <a:r>
              <a:rPr lang="ru-RU" sz="2000" dirty="0"/>
              <a:t>	</a:t>
            </a:r>
            <a:r>
              <a:rPr lang="ru-RU" sz="2000" dirty="0" err="1" smtClean="0"/>
              <a:t>Бұл</a:t>
            </a:r>
            <a:r>
              <a:rPr lang="ru-RU" sz="2000" dirty="0" smtClean="0"/>
              <a:t> </a:t>
            </a:r>
            <a:r>
              <a:rPr lang="ru-RU" sz="2000" dirty="0" err="1"/>
              <a:t>кезеңнің</a:t>
            </a:r>
            <a:r>
              <a:rPr lang="ru-RU" sz="2000" dirty="0"/>
              <a:t> </a:t>
            </a:r>
            <a:r>
              <a:rPr lang="en-US" sz="2000" dirty="0"/>
              <a:t>ə</a:t>
            </a:r>
            <a:r>
              <a:rPr lang="ru-RU" sz="2000" dirty="0" err="1"/>
              <a:t>деттегі</a:t>
            </a:r>
            <a:r>
              <a:rPr lang="ru-RU" sz="2000" dirty="0"/>
              <a:t> </a:t>
            </a:r>
            <a:r>
              <a:rPr lang="ru-RU" sz="2000" dirty="0" err="1"/>
              <a:t>толғанысы</a:t>
            </a:r>
            <a:r>
              <a:rPr lang="ru-RU" sz="2000" dirty="0"/>
              <a:t>: «</a:t>
            </a:r>
            <a:r>
              <a:rPr lang="ru-RU" sz="2000" dirty="0" err="1"/>
              <a:t>Уақыттың</a:t>
            </a:r>
            <a:r>
              <a:rPr lang="ru-RU" sz="2000" dirty="0"/>
              <a:t> </a:t>
            </a:r>
            <a:r>
              <a:rPr lang="ru-RU" sz="2000" dirty="0" err="1"/>
              <a:t>жетпеуі</a:t>
            </a:r>
            <a:r>
              <a:rPr lang="ru-RU" sz="2000" dirty="0"/>
              <a:t>», «</a:t>
            </a:r>
            <a:r>
              <a:rPr lang="ru-RU" sz="2000" dirty="0" err="1"/>
              <a:t>Өмірдің</a:t>
            </a:r>
            <a:r>
              <a:rPr lang="ru-RU" sz="2000" dirty="0"/>
              <a:t> тез </a:t>
            </a:r>
            <a:r>
              <a:rPr lang="ru-RU" sz="2000" dirty="0" err="1"/>
              <a:t>өтуі</a:t>
            </a:r>
            <a:r>
              <a:rPr lang="ru-RU" sz="2000" dirty="0"/>
              <a:t>», «Осы </a:t>
            </a:r>
            <a:r>
              <a:rPr lang="ru-RU" sz="2000" dirty="0" err="1"/>
              <a:t>уақыттың</a:t>
            </a:r>
            <a:r>
              <a:rPr lang="ru-RU" sz="2000" dirty="0"/>
              <a:t> </a:t>
            </a:r>
            <a:r>
              <a:rPr lang="ru-RU" sz="2000" dirty="0" err="1"/>
              <a:t>барлығы</a:t>
            </a:r>
            <a:r>
              <a:rPr lang="ru-RU" sz="2000" dirty="0"/>
              <a:t> </a:t>
            </a:r>
            <a:r>
              <a:rPr lang="ru-RU" sz="2000" dirty="0" err="1"/>
              <a:t>қайда</a:t>
            </a:r>
            <a:r>
              <a:rPr lang="ru-RU" sz="2000" dirty="0"/>
              <a:t> </a:t>
            </a:r>
            <a:r>
              <a:rPr lang="ru-RU" sz="2000" dirty="0" err="1"/>
              <a:t>кетіп</a:t>
            </a:r>
            <a:r>
              <a:rPr lang="ru-RU" sz="2000" dirty="0"/>
              <a:t> </a:t>
            </a:r>
            <a:r>
              <a:rPr lang="ru-RU" sz="2000" dirty="0" err="1"/>
              <a:t>жатқаны</a:t>
            </a:r>
            <a:r>
              <a:rPr lang="ru-RU" sz="2000" dirty="0"/>
              <a:t> </a:t>
            </a:r>
            <a:r>
              <a:rPr lang="ru-RU" sz="2000" dirty="0" err="1"/>
              <a:t>түсініксіз</a:t>
            </a:r>
            <a:r>
              <a:rPr lang="ru-RU" sz="2000" dirty="0"/>
              <a:t>», «</a:t>
            </a:r>
            <a:r>
              <a:rPr lang="ru-RU" sz="2000" dirty="0" err="1"/>
              <a:t>Егер</a:t>
            </a:r>
            <a:r>
              <a:rPr lang="ru-RU" sz="2000" dirty="0"/>
              <a:t> </a:t>
            </a:r>
            <a:r>
              <a:rPr lang="ru-RU" sz="2000" dirty="0" err="1"/>
              <a:t>алда</a:t>
            </a:r>
            <a:r>
              <a:rPr lang="ru-RU" sz="2000" dirty="0"/>
              <a:t> </a:t>
            </a:r>
            <a:r>
              <a:rPr lang="ru-RU" sz="2000" dirty="0" err="1"/>
              <a:t>ұзақ</a:t>
            </a:r>
            <a:r>
              <a:rPr lang="ru-RU" sz="2000" dirty="0"/>
              <a:t> </a:t>
            </a:r>
            <a:r>
              <a:rPr lang="ru-RU" sz="2000" dirty="0" err="1"/>
              <a:t>уақыт</a:t>
            </a:r>
            <a:r>
              <a:rPr lang="ru-RU" sz="2000" dirty="0"/>
              <a:t> </a:t>
            </a:r>
            <a:r>
              <a:rPr lang="ru-RU" sz="2000" dirty="0" err="1"/>
              <a:t>болғанда</a:t>
            </a:r>
            <a:r>
              <a:rPr lang="ru-RU" sz="2000" dirty="0"/>
              <a:t>, </a:t>
            </a:r>
            <a:r>
              <a:rPr lang="ru-RU" sz="2000" dirty="0" err="1"/>
              <a:t>онда</a:t>
            </a:r>
            <a:r>
              <a:rPr lang="ru-RU" sz="2000" dirty="0"/>
              <a:t> мен..., </a:t>
            </a:r>
            <a:r>
              <a:rPr lang="en-US" sz="2000" dirty="0"/>
              <a:t>ə</a:t>
            </a:r>
            <a:r>
              <a:rPr lang="ru-RU" sz="2000" dirty="0" err="1"/>
              <a:t>ттең</a:t>
            </a:r>
            <a:r>
              <a:rPr lang="ru-RU" sz="2000" dirty="0"/>
              <a:t>» ж</a:t>
            </a:r>
            <a:r>
              <a:rPr lang="en-US" sz="2000" dirty="0"/>
              <a:t>ə</a:t>
            </a:r>
            <a:r>
              <a:rPr lang="ru-RU" sz="2000" dirty="0"/>
              <a:t>не </a:t>
            </a:r>
            <a:r>
              <a:rPr lang="ru-RU" sz="2000" dirty="0" err="1"/>
              <a:t>т.б</a:t>
            </a:r>
            <a:r>
              <a:rPr lang="ru-RU" sz="2000" dirty="0"/>
              <a:t>. </a:t>
            </a:r>
            <a:r>
              <a:rPr lang="ru-RU" sz="2000" dirty="0" err="1"/>
              <a:t>Қарттық</a:t>
            </a:r>
            <a:r>
              <a:rPr lang="ru-RU" sz="2000" dirty="0"/>
              <a:t> </a:t>
            </a:r>
            <a:r>
              <a:rPr lang="ru-RU" sz="2000" dirty="0" err="1"/>
              <a:t>кезеңді</a:t>
            </a:r>
            <a:r>
              <a:rPr lang="ru-RU" sz="2000" dirty="0"/>
              <a:t> </a:t>
            </a:r>
            <a:r>
              <a:rPr lang="ru-RU" sz="2000" dirty="0" err="1"/>
              <a:t>зерттеуші</a:t>
            </a:r>
            <a:r>
              <a:rPr lang="ru-RU" sz="2000" dirty="0"/>
              <a:t> </a:t>
            </a:r>
            <a:r>
              <a:rPr lang="ru-RU" sz="2000" dirty="0" err="1"/>
              <a:t>ғалымдар</a:t>
            </a:r>
            <a:r>
              <a:rPr lang="ru-RU" sz="2000" dirty="0"/>
              <a:t>, </a:t>
            </a:r>
            <a:r>
              <a:rPr lang="en-US" sz="2000" dirty="0"/>
              <a:t>ə</a:t>
            </a:r>
            <a:r>
              <a:rPr lang="ru-RU" sz="2000" dirty="0" err="1"/>
              <a:t>сіресе</a:t>
            </a:r>
            <a:r>
              <a:rPr lang="ru-RU" sz="2000" dirty="0"/>
              <a:t> 56 </a:t>
            </a:r>
            <a:r>
              <a:rPr lang="ru-RU" sz="2000" dirty="0" err="1"/>
              <a:t>жас</a:t>
            </a:r>
            <a:r>
              <a:rPr lang="ru-RU" sz="2000" dirty="0"/>
              <a:t> </a:t>
            </a:r>
            <a:r>
              <a:rPr lang="ru-RU" sz="2000" dirty="0" err="1"/>
              <a:t>шамасындағы</a:t>
            </a:r>
            <a:r>
              <a:rPr lang="ru-RU" sz="2000" dirty="0"/>
              <a:t> </a:t>
            </a:r>
            <a:r>
              <a:rPr lang="ru-RU" sz="2000" dirty="0" err="1"/>
              <a:t>тұлғалардың</a:t>
            </a:r>
            <a:r>
              <a:rPr lang="ru-RU" sz="2000" dirty="0"/>
              <a:t> </a:t>
            </a:r>
            <a:r>
              <a:rPr lang="ru-RU" sz="2000" dirty="0" err="1"/>
              <a:t>қарттық</a:t>
            </a:r>
            <a:r>
              <a:rPr lang="ru-RU" sz="2000" dirty="0"/>
              <a:t> </a:t>
            </a:r>
            <a:r>
              <a:rPr lang="ru-RU" sz="2000" dirty="0" err="1"/>
              <a:t>кезеңге</a:t>
            </a:r>
            <a:r>
              <a:rPr lang="ru-RU" sz="2000" dirty="0"/>
              <a:t> </a:t>
            </a:r>
            <a:r>
              <a:rPr lang="ru-RU" sz="2000" dirty="0" err="1"/>
              <a:t>аяқ</a:t>
            </a:r>
            <a:r>
              <a:rPr lang="ru-RU" sz="2000" dirty="0"/>
              <a:t> 335 </a:t>
            </a:r>
            <a:r>
              <a:rPr lang="ru-RU" sz="2000" dirty="0" err="1"/>
              <a:t>басып</a:t>
            </a:r>
            <a:r>
              <a:rPr lang="ru-RU" sz="2000" dirty="0"/>
              <a:t> </a:t>
            </a:r>
            <a:r>
              <a:rPr lang="ru-RU" sz="2000" dirty="0" err="1"/>
              <a:t>келе</a:t>
            </a:r>
            <a:r>
              <a:rPr lang="ru-RU" sz="2000" dirty="0"/>
              <a:t> </a:t>
            </a:r>
            <a:r>
              <a:rPr lang="ru-RU" sz="2000" dirty="0" err="1"/>
              <a:t>жатқанын</a:t>
            </a:r>
            <a:r>
              <a:rPr lang="ru-RU" sz="2000" dirty="0"/>
              <a:t> </a:t>
            </a:r>
            <a:r>
              <a:rPr lang="ru-RU" sz="2000" dirty="0" err="1"/>
              <a:t>атап</a:t>
            </a:r>
            <a:r>
              <a:rPr lang="ru-RU" sz="2000" dirty="0"/>
              <a:t> </a:t>
            </a:r>
            <a:r>
              <a:rPr lang="ru-RU" sz="2000" dirty="0" err="1"/>
              <a:t>көрсетеді</a:t>
            </a:r>
            <a:r>
              <a:rPr lang="ru-RU" sz="2000" dirty="0"/>
              <a:t>. </a:t>
            </a:r>
          </a:p>
        </p:txBody>
      </p:sp>
    </p:spTree>
    <p:extLst>
      <p:ext uri="{BB962C8B-B14F-4D97-AF65-F5344CB8AC3E}">
        <p14:creationId xmlns:p14="http://schemas.microsoft.com/office/powerpoint/2010/main" val="30004908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err="1" smtClean="0"/>
              <a:t>Әлемдегі</a:t>
            </a:r>
            <a:r>
              <a:rPr lang="ru-RU" dirty="0" smtClean="0"/>
              <a:t> </a:t>
            </a:r>
            <a:r>
              <a:rPr lang="ru-RU" dirty="0" err="1"/>
              <a:t>ең</a:t>
            </a:r>
            <a:r>
              <a:rPr lang="ru-RU" dirty="0"/>
              <a:t> </a:t>
            </a:r>
            <a:r>
              <a:rPr lang="ru-RU" dirty="0" err="1"/>
              <a:t>ұзақ</a:t>
            </a:r>
            <a:r>
              <a:rPr lang="ru-RU" dirty="0"/>
              <a:t> </a:t>
            </a:r>
            <a:r>
              <a:rPr lang="ru-RU" dirty="0" err="1"/>
              <a:t>өмір</a:t>
            </a:r>
            <a:r>
              <a:rPr lang="ru-RU" dirty="0"/>
              <a:t> </a:t>
            </a:r>
            <a:r>
              <a:rPr lang="ru-RU" dirty="0" err="1"/>
              <a:t>сүрген</a:t>
            </a:r>
            <a:r>
              <a:rPr lang="ru-RU" dirty="0"/>
              <a:t> </a:t>
            </a:r>
            <a:r>
              <a:rPr lang="ru-RU" dirty="0" err="1"/>
              <a:t>адамдар</a:t>
            </a:r>
            <a:r>
              <a:rPr lang="ru-RU" dirty="0"/>
              <a:t> </a:t>
            </a:r>
          </a:p>
        </p:txBody>
      </p:sp>
      <p:sp>
        <p:nvSpPr>
          <p:cNvPr id="3" name="Объект 2"/>
          <p:cNvSpPr>
            <a:spLocks noGrp="1"/>
          </p:cNvSpPr>
          <p:nvPr>
            <p:ph idx="1"/>
          </p:nvPr>
        </p:nvSpPr>
        <p:spPr>
          <a:solidFill>
            <a:srgbClr val="FFFF00"/>
          </a:solidFill>
        </p:spPr>
        <p:txBody>
          <a:bodyPr>
            <a:normAutofit/>
          </a:bodyPr>
          <a:lstStyle/>
          <a:p>
            <a:pPr algn="just"/>
            <a:r>
              <a:rPr lang="ru-RU" sz="2000" dirty="0" err="1" smtClean="0"/>
              <a:t>Жалпы</a:t>
            </a:r>
            <a:r>
              <a:rPr lang="ru-RU" sz="2000" dirty="0"/>
              <a:t>, </a:t>
            </a:r>
            <a:r>
              <a:rPr lang="ru-RU" sz="2000" dirty="0" err="1"/>
              <a:t>адамзат</a:t>
            </a:r>
            <a:r>
              <a:rPr lang="ru-RU" sz="2000" dirty="0"/>
              <a:t> </a:t>
            </a:r>
            <a:r>
              <a:rPr lang="ru-RU" sz="2000" dirty="0" err="1"/>
              <a:t>тарихында</a:t>
            </a:r>
            <a:r>
              <a:rPr lang="ru-RU" sz="2000" dirty="0"/>
              <a:t> </a:t>
            </a:r>
            <a:r>
              <a:rPr lang="ru-RU" sz="2000" dirty="0" err="1"/>
              <a:t>ең</a:t>
            </a:r>
            <a:r>
              <a:rPr lang="ru-RU" sz="2000" dirty="0"/>
              <a:t> </a:t>
            </a:r>
            <a:r>
              <a:rPr lang="ru-RU" sz="2000" dirty="0" err="1"/>
              <a:t>көп</a:t>
            </a:r>
            <a:r>
              <a:rPr lang="ru-RU" sz="2000" dirty="0"/>
              <a:t> </a:t>
            </a:r>
            <a:r>
              <a:rPr lang="ru-RU" sz="2000" dirty="0" err="1"/>
              <a:t>өмір</a:t>
            </a:r>
            <a:r>
              <a:rPr lang="ru-RU" sz="2000" dirty="0"/>
              <a:t> </a:t>
            </a:r>
            <a:r>
              <a:rPr lang="ru-RU" sz="2000" dirty="0" err="1"/>
              <a:t>сүрген</a:t>
            </a:r>
            <a:r>
              <a:rPr lang="ru-RU" sz="2000" dirty="0"/>
              <a:t> </a:t>
            </a:r>
            <a:r>
              <a:rPr lang="ru-RU" sz="2000" dirty="0" err="1"/>
              <a:t>адам</a:t>
            </a:r>
            <a:r>
              <a:rPr lang="ru-RU" sz="2000" dirty="0"/>
              <a:t> </a:t>
            </a:r>
            <a:r>
              <a:rPr lang="ru-RU" sz="2000" dirty="0" err="1"/>
              <a:t>қытайлық</a:t>
            </a:r>
            <a:r>
              <a:rPr lang="ru-RU" sz="2000" dirty="0"/>
              <a:t> Ли </a:t>
            </a:r>
            <a:r>
              <a:rPr lang="ru-RU" sz="2000" dirty="0" err="1"/>
              <a:t>Цинъюнь</a:t>
            </a:r>
            <a:r>
              <a:rPr lang="ru-RU" sz="2000" dirty="0"/>
              <a:t> </a:t>
            </a:r>
            <a:r>
              <a:rPr lang="ru-RU" sz="2000" dirty="0" err="1"/>
              <a:t>деп</a:t>
            </a:r>
            <a:r>
              <a:rPr lang="ru-RU" sz="2000" dirty="0"/>
              <a:t> </a:t>
            </a:r>
            <a:r>
              <a:rPr lang="ru-RU" sz="2000" dirty="0" err="1"/>
              <a:t>есептеледі</a:t>
            </a:r>
            <a:r>
              <a:rPr lang="ru-RU" sz="2000" dirty="0"/>
              <a:t>. </a:t>
            </a:r>
            <a:r>
              <a:rPr lang="ru-RU" sz="2000" dirty="0" err="1"/>
              <a:t>Ол</a:t>
            </a:r>
            <a:r>
              <a:rPr lang="ru-RU" sz="2000" dirty="0"/>
              <a:t> 256 </a:t>
            </a:r>
            <a:r>
              <a:rPr lang="ru-RU" sz="2000" dirty="0" err="1"/>
              <a:t>жыл</a:t>
            </a:r>
            <a:r>
              <a:rPr lang="ru-RU" sz="2000" dirty="0"/>
              <a:t> </a:t>
            </a:r>
            <a:r>
              <a:rPr lang="ru-RU" sz="2000" dirty="0" err="1"/>
              <a:t>өмір</a:t>
            </a:r>
            <a:r>
              <a:rPr lang="ru-RU" sz="2000" dirty="0"/>
              <a:t> </a:t>
            </a:r>
            <a:r>
              <a:rPr lang="ru-RU" sz="2000" dirty="0" err="1"/>
              <a:t>сүрген</a:t>
            </a:r>
            <a:r>
              <a:rPr lang="ru-RU" sz="2000" dirty="0"/>
              <a:t>. (1677-1933). </a:t>
            </a:r>
            <a:r>
              <a:rPr lang="ru-RU" sz="2000" dirty="0" err="1"/>
              <a:t>Ширали</a:t>
            </a:r>
            <a:r>
              <a:rPr lang="ru-RU" sz="2000" dirty="0"/>
              <a:t> </a:t>
            </a:r>
            <a:r>
              <a:rPr lang="ru-RU" sz="2000" dirty="0" err="1"/>
              <a:t>Муслимов</a:t>
            </a:r>
            <a:r>
              <a:rPr lang="ru-RU" sz="2000" dirty="0"/>
              <a:t> </a:t>
            </a:r>
            <a:r>
              <a:rPr lang="ru-RU" sz="2000" dirty="0" err="1"/>
              <a:t>деген</a:t>
            </a:r>
            <a:r>
              <a:rPr lang="ru-RU" sz="2000" dirty="0"/>
              <a:t> </a:t>
            </a:r>
            <a:r>
              <a:rPr lang="ru-RU" sz="2000" dirty="0" err="1"/>
              <a:t>адам</a:t>
            </a:r>
            <a:r>
              <a:rPr lang="ru-RU" sz="2000" dirty="0"/>
              <a:t> 168 </a:t>
            </a:r>
            <a:r>
              <a:rPr lang="ru-RU" sz="2000" dirty="0" err="1"/>
              <a:t>жыл</a:t>
            </a:r>
            <a:r>
              <a:rPr lang="ru-RU" sz="2000" dirty="0"/>
              <a:t> </a:t>
            </a:r>
            <a:r>
              <a:rPr lang="ru-RU" sz="2000" dirty="0" err="1"/>
              <a:t>өмір</a:t>
            </a:r>
            <a:r>
              <a:rPr lang="ru-RU" sz="2000" dirty="0"/>
              <a:t> </a:t>
            </a:r>
            <a:r>
              <a:rPr lang="ru-RU" sz="2000" dirty="0" err="1"/>
              <a:t>сүрген</a:t>
            </a:r>
            <a:r>
              <a:rPr lang="ru-RU" sz="2000" dirty="0"/>
              <a:t>. </a:t>
            </a:r>
            <a:r>
              <a:rPr lang="ru-RU" sz="2000" dirty="0" err="1"/>
              <a:t>Одан</a:t>
            </a:r>
            <a:r>
              <a:rPr lang="ru-RU" sz="2000" dirty="0"/>
              <a:t> </a:t>
            </a:r>
            <a:r>
              <a:rPr lang="ru-RU" sz="2000" dirty="0" err="1"/>
              <a:t>кейінгі</a:t>
            </a:r>
            <a:r>
              <a:rPr lang="ru-RU" sz="2000" dirty="0"/>
              <a:t> </a:t>
            </a:r>
            <a:r>
              <a:rPr lang="ru-RU" sz="2000" dirty="0" err="1"/>
              <a:t>орында</a:t>
            </a:r>
            <a:r>
              <a:rPr lang="ru-RU" sz="2000" dirty="0"/>
              <a:t> француз </a:t>
            </a:r>
            <a:r>
              <a:rPr lang="en-US" sz="2000" dirty="0"/>
              <a:t>ə</a:t>
            </a:r>
            <a:r>
              <a:rPr lang="ru-RU" sz="2000" dirty="0" err="1"/>
              <a:t>йелі</a:t>
            </a:r>
            <a:r>
              <a:rPr lang="ru-RU" sz="2000" dirty="0"/>
              <a:t> Жанна-Луиза </a:t>
            </a:r>
            <a:r>
              <a:rPr lang="ru-RU" sz="2000" dirty="0" err="1"/>
              <a:t>Кальманды</a:t>
            </a:r>
            <a:r>
              <a:rPr lang="ru-RU" sz="2000" dirty="0"/>
              <a:t> </a:t>
            </a:r>
            <a:r>
              <a:rPr lang="ru-RU" sz="2000" dirty="0" err="1"/>
              <a:t>айтуға</a:t>
            </a:r>
            <a:r>
              <a:rPr lang="ru-RU" sz="2000" dirty="0"/>
              <a:t> </a:t>
            </a:r>
            <a:r>
              <a:rPr lang="ru-RU" sz="2000" dirty="0" err="1"/>
              <a:t>болады</a:t>
            </a:r>
            <a:r>
              <a:rPr lang="ru-RU" sz="2000" dirty="0"/>
              <a:t>. 345 </a:t>
            </a:r>
            <a:r>
              <a:rPr lang="ru-RU" sz="2000" dirty="0" err="1"/>
              <a:t>Ол</a:t>
            </a:r>
            <a:r>
              <a:rPr lang="ru-RU" sz="2000" dirty="0"/>
              <a:t> 1997 </a:t>
            </a:r>
            <a:r>
              <a:rPr lang="ru-RU" sz="2000" dirty="0" err="1"/>
              <a:t>жылы</a:t>
            </a:r>
            <a:r>
              <a:rPr lang="ru-RU" sz="2000" dirty="0"/>
              <a:t> 122 </a:t>
            </a:r>
            <a:r>
              <a:rPr lang="ru-RU" sz="2000" dirty="0" err="1"/>
              <a:t>жасында</a:t>
            </a:r>
            <a:r>
              <a:rPr lang="ru-RU" sz="2000" dirty="0"/>
              <a:t> </a:t>
            </a:r>
            <a:r>
              <a:rPr lang="ru-RU" sz="2000" dirty="0" err="1"/>
              <a:t>қайтыс</a:t>
            </a:r>
            <a:r>
              <a:rPr lang="ru-RU" sz="2000" dirty="0"/>
              <a:t> </a:t>
            </a:r>
            <a:r>
              <a:rPr lang="ru-RU" sz="2000" dirty="0" err="1"/>
              <a:t>болған</a:t>
            </a:r>
            <a:r>
              <a:rPr lang="ru-RU" sz="2000" dirty="0"/>
              <a:t>. </a:t>
            </a:r>
            <a:r>
              <a:rPr lang="ru-RU" sz="2000" dirty="0" err="1"/>
              <a:t>Насир</a:t>
            </a:r>
            <a:r>
              <a:rPr lang="ru-RU" sz="2000" dirty="0"/>
              <a:t> Аль-Нажри </a:t>
            </a:r>
            <a:r>
              <a:rPr lang="ru-RU" sz="2000" dirty="0" err="1"/>
              <a:t>Біріккен</a:t>
            </a:r>
            <a:r>
              <a:rPr lang="ru-RU" sz="2000" dirty="0"/>
              <a:t> Араб </a:t>
            </a:r>
            <a:r>
              <a:rPr lang="en-US" sz="2000" dirty="0"/>
              <a:t>Ə</a:t>
            </a:r>
            <a:r>
              <a:rPr lang="ru-RU" sz="2000" dirty="0" err="1"/>
              <a:t>мірліктерінде</a:t>
            </a:r>
            <a:r>
              <a:rPr lang="ru-RU" sz="2000" dirty="0"/>
              <a:t> </a:t>
            </a:r>
            <a:r>
              <a:rPr lang="ru-RU" sz="2000" dirty="0" err="1"/>
              <a:t>тұрады</a:t>
            </a:r>
            <a:r>
              <a:rPr lang="ru-RU" sz="2000" dirty="0"/>
              <a:t>. </a:t>
            </a:r>
            <a:r>
              <a:rPr lang="ru-RU" sz="2000" dirty="0" err="1"/>
              <a:t>Биыл</a:t>
            </a:r>
            <a:r>
              <a:rPr lang="ru-RU" sz="2000" dirty="0"/>
              <a:t> </a:t>
            </a:r>
            <a:r>
              <a:rPr lang="ru-RU" sz="2000" dirty="0" err="1"/>
              <a:t>ол</a:t>
            </a:r>
            <a:r>
              <a:rPr lang="ru-RU" sz="2000" dirty="0"/>
              <a:t> 136 </a:t>
            </a:r>
            <a:r>
              <a:rPr lang="ru-RU" sz="2000" dirty="0" err="1"/>
              <a:t>жасқа</a:t>
            </a:r>
            <a:r>
              <a:rPr lang="ru-RU" sz="2000" dirty="0"/>
              <a:t> </a:t>
            </a:r>
            <a:r>
              <a:rPr lang="ru-RU" sz="2000" dirty="0" err="1"/>
              <a:t>толады</a:t>
            </a:r>
            <a:r>
              <a:rPr lang="ru-RU" sz="2000" dirty="0"/>
              <a:t>. </a:t>
            </a:r>
            <a:r>
              <a:rPr lang="ru-RU" sz="2000" dirty="0" err="1"/>
              <a:t>Одан</a:t>
            </a:r>
            <a:r>
              <a:rPr lang="ru-RU" sz="2000" dirty="0"/>
              <a:t> </a:t>
            </a:r>
            <a:r>
              <a:rPr lang="ru-RU" sz="2000" dirty="0" err="1"/>
              <a:t>кейінгі</a:t>
            </a:r>
            <a:r>
              <a:rPr lang="ru-RU" sz="2000" dirty="0"/>
              <a:t> </a:t>
            </a:r>
            <a:r>
              <a:rPr lang="ru-RU" sz="2000" dirty="0" err="1"/>
              <a:t>орында</a:t>
            </a:r>
            <a:r>
              <a:rPr lang="ru-RU" sz="2000" dirty="0"/>
              <a:t> 125 </a:t>
            </a:r>
            <a:r>
              <a:rPr lang="ru-RU" sz="2000" dirty="0" err="1"/>
              <a:t>жыл</a:t>
            </a:r>
            <a:r>
              <a:rPr lang="ru-RU" sz="2000" dirty="0"/>
              <a:t> </a:t>
            </a:r>
            <a:r>
              <a:rPr lang="ru-RU" sz="2000" dirty="0" err="1"/>
              <a:t>өмір</a:t>
            </a:r>
            <a:r>
              <a:rPr lang="ru-RU" sz="2000" dirty="0"/>
              <a:t> </a:t>
            </a:r>
            <a:r>
              <a:rPr lang="ru-RU" sz="2000" dirty="0" err="1"/>
              <a:t>сүрген</a:t>
            </a:r>
            <a:r>
              <a:rPr lang="ru-RU" sz="2000" dirty="0"/>
              <a:t> </a:t>
            </a:r>
            <a:r>
              <a:rPr lang="ru-RU" sz="2000" dirty="0" err="1"/>
              <a:t>тайваньдық</a:t>
            </a:r>
            <a:r>
              <a:rPr lang="ru-RU" sz="2000" dirty="0"/>
              <a:t> </a:t>
            </a:r>
            <a:r>
              <a:rPr lang="en-US" sz="2000" dirty="0"/>
              <a:t>ə</a:t>
            </a:r>
            <a:r>
              <a:rPr lang="ru-RU" sz="2000" dirty="0" err="1"/>
              <a:t>йел</a:t>
            </a:r>
            <a:r>
              <a:rPr lang="ru-RU" sz="2000" dirty="0"/>
              <a:t> Ху </a:t>
            </a:r>
            <a:r>
              <a:rPr lang="ru-RU" sz="2000" dirty="0" err="1"/>
              <a:t>ЙеМейді</a:t>
            </a:r>
            <a:r>
              <a:rPr lang="ru-RU" sz="2000" dirty="0"/>
              <a:t> </a:t>
            </a:r>
            <a:r>
              <a:rPr lang="ru-RU" sz="2000" dirty="0" err="1"/>
              <a:t>айтуға</a:t>
            </a:r>
            <a:r>
              <a:rPr lang="ru-RU" sz="2000" dirty="0"/>
              <a:t> </a:t>
            </a:r>
            <a:r>
              <a:rPr lang="ru-RU" sz="2000" dirty="0" err="1"/>
              <a:t>болады</a:t>
            </a:r>
            <a:r>
              <a:rPr lang="ru-RU" sz="2000" dirty="0"/>
              <a:t>. </a:t>
            </a:r>
            <a:r>
              <a:rPr lang="ru-RU" sz="2000" dirty="0" err="1"/>
              <a:t>Ұзақ</a:t>
            </a:r>
            <a:r>
              <a:rPr lang="ru-RU" sz="2000" dirty="0"/>
              <a:t> </a:t>
            </a:r>
            <a:r>
              <a:rPr lang="ru-RU" sz="2000" dirty="0" err="1"/>
              <a:t>жасау</a:t>
            </a:r>
            <a:r>
              <a:rPr lang="ru-RU" sz="2000" dirty="0"/>
              <a:t> </a:t>
            </a:r>
            <a:r>
              <a:rPr lang="ru-RU" sz="2000" dirty="0" err="1"/>
              <a:t>жөнінен</a:t>
            </a:r>
            <a:r>
              <a:rPr lang="ru-RU" sz="2000" dirty="0"/>
              <a:t> </a:t>
            </a:r>
            <a:r>
              <a:rPr lang="ru-RU" sz="2000" dirty="0" err="1"/>
              <a:t>Ресей</a:t>
            </a:r>
            <a:r>
              <a:rPr lang="ru-RU" sz="2000" dirty="0"/>
              <a:t> де </a:t>
            </a:r>
            <a:r>
              <a:rPr lang="ru-RU" sz="2000" dirty="0" err="1"/>
              <a:t>қалыс</a:t>
            </a:r>
            <a:r>
              <a:rPr lang="ru-RU" sz="2000" dirty="0"/>
              <a:t> </a:t>
            </a:r>
            <a:r>
              <a:rPr lang="ru-RU" sz="2000" dirty="0" err="1"/>
              <a:t>қалмай</a:t>
            </a:r>
            <a:r>
              <a:rPr lang="ru-RU" sz="2000" dirty="0"/>
              <a:t> </a:t>
            </a:r>
            <a:r>
              <a:rPr lang="ru-RU" sz="2000" dirty="0" err="1"/>
              <a:t>келеді</a:t>
            </a:r>
            <a:r>
              <a:rPr lang="ru-RU" sz="2000" dirty="0"/>
              <a:t>. </a:t>
            </a:r>
            <a:r>
              <a:rPr lang="ru-RU" sz="2000" dirty="0" err="1"/>
              <a:t>Онда</a:t>
            </a:r>
            <a:r>
              <a:rPr lang="ru-RU" sz="2000" dirty="0"/>
              <a:t> </a:t>
            </a:r>
            <a:r>
              <a:rPr lang="ru-RU" sz="2000" dirty="0" err="1"/>
              <a:t>Сархат</a:t>
            </a:r>
            <a:r>
              <a:rPr lang="ru-RU" sz="2000" dirty="0"/>
              <a:t> </a:t>
            </a:r>
            <a:r>
              <a:rPr lang="ru-RU" sz="2000" dirty="0" err="1"/>
              <a:t>Ибрагимовна</a:t>
            </a:r>
            <a:r>
              <a:rPr lang="ru-RU" sz="2000" dirty="0"/>
              <a:t> </a:t>
            </a:r>
            <a:r>
              <a:rPr lang="ru-RU" sz="2000" dirty="0" err="1"/>
              <a:t>деген</a:t>
            </a:r>
            <a:r>
              <a:rPr lang="ru-RU" sz="2000" dirty="0"/>
              <a:t> </a:t>
            </a:r>
            <a:r>
              <a:rPr lang="en-US" sz="2000" dirty="0"/>
              <a:t>ə</a:t>
            </a:r>
            <a:r>
              <a:rPr lang="ru-RU" sz="2000" dirty="0" err="1"/>
              <a:t>йел</a:t>
            </a:r>
            <a:r>
              <a:rPr lang="ru-RU" sz="2000" dirty="0"/>
              <a:t> 131 </a:t>
            </a:r>
            <a:r>
              <a:rPr lang="ru-RU" sz="2000" dirty="0" err="1"/>
              <a:t>жыл</a:t>
            </a:r>
            <a:r>
              <a:rPr lang="ru-RU" sz="2000" dirty="0"/>
              <a:t> </a:t>
            </a:r>
            <a:r>
              <a:rPr lang="ru-RU" sz="2000" dirty="0" err="1"/>
              <a:t>өмір</a:t>
            </a:r>
            <a:r>
              <a:rPr lang="ru-RU" sz="2000" dirty="0"/>
              <a:t> </a:t>
            </a:r>
            <a:r>
              <a:rPr lang="ru-RU" sz="2000" dirty="0" err="1"/>
              <a:t>сүрген</a:t>
            </a:r>
            <a:r>
              <a:rPr lang="ru-RU" sz="2000" dirty="0"/>
              <a:t>. </a:t>
            </a:r>
            <a:r>
              <a:rPr lang="ru-RU" sz="2000" dirty="0" err="1"/>
              <a:t>Биылғы</a:t>
            </a:r>
            <a:r>
              <a:rPr lang="ru-RU" sz="2000" dirty="0"/>
              <a:t> </a:t>
            </a:r>
            <a:r>
              <a:rPr lang="ru-RU" sz="2000" dirty="0" err="1"/>
              <a:t>санақ</a:t>
            </a:r>
            <a:r>
              <a:rPr lang="ru-RU" sz="2000" dirty="0"/>
              <a:t> </a:t>
            </a:r>
            <a:r>
              <a:rPr lang="ru-RU" sz="2000" dirty="0" err="1"/>
              <a:t>кезінде</a:t>
            </a:r>
            <a:r>
              <a:rPr lang="ru-RU" sz="2000" dirty="0"/>
              <a:t> </a:t>
            </a:r>
            <a:r>
              <a:rPr lang="ru-RU" sz="2000" dirty="0" err="1"/>
              <a:t>еліміздегі</a:t>
            </a:r>
            <a:r>
              <a:rPr lang="ru-RU" sz="2000" dirty="0"/>
              <a:t> </a:t>
            </a:r>
            <a:r>
              <a:rPr lang="ru-RU" sz="2000" dirty="0" err="1"/>
              <a:t>ең</a:t>
            </a:r>
            <a:r>
              <a:rPr lang="ru-RU" sz="2000" dirty="0"/>
              <a:t> </a:t>
            </a:r>
            <a:r>
              <a:rPr lang="ru-RU" sz="2000" dirty="0" err="1"/>
              <a:t>ұзақ</a:t>
            </a:r>
            <a:r>
              <a:rPr lang="ru-RU" sz="2000" dirty="0"/>
              <a:t> </a:t>
            </a:r>
            <a:r>
              <a:rPr lang="ru-RU" sz="2000" dirty="0" err="1"/>
              <a:t>өмір</a:t>
            </a:r>
            <a:r>
              <a:rPr lang="ru-RU" sz="2000" dirty="0"/>
              <a:t> </a:t>
            </a:r>
            <a:r>
              <a:rPr lang="ru-RU" sz="2000" dirty="0" err="1"/>
              <a:t>сүрген</a:t>
            </a:r>
            <a:r>
              <a:rPr lang="ru-RU" sz="2000" dirty="0"/>
              <a:t> </a:t>
            </a:r>
            <a:r>
              <a:rPr lang="ru-RU" sz="2000" dirty="0" err="1"/>
              <a:t>адам</a:t>
            </a:r>
            <a:r>
              <a:rPr lang="ru-RU" sz="2000" dirty="0"/>
              <a:t> </a:t>
            </a:r>
            <a:r>
              <a:rPr lang="ru-RU" sz="2000" dirty="0" err="1"/>
              <a:t>тіркелді</a:t>
            </a:r>
            <a:r>
              <a:rPr lang="ru-RU" sz="2000" dirty="0"/>
              <a:t>. </a:t>
            </a:r>
            <a:r>
              <a:rPr lang="ru-RU" sz="2000" dirty="0" err="1"/>
              <a:t>Қарағандылық</a:t>
            </a:r>
            <a:r>
              <a:rPr lang="ru-RU" sz="2000" dirty="0"/>
              <a:t> </a:t>
            </a:r>
            <a:r>
              <a:rPr lang="ru-RU" sz="2000" dirty="0" err="1"/>
              <a:t>Сахан</a:t>
            </a:r>
            <a:r>
              <a:rPr lang="ru-RU" sz="2000" dirty="0"/>
              <a:t> </a:t>
            </a:r>
            <a:r>
              <a:rPr lang="ru-RU" sz="2000" dirty="0" err="1"/>
              <a:t>Досова</a:t>
            </a:r>
            <a:r>
              <a:rPr lang="ru-RU" sz="2000" dirty="0"/>
              <a:t> </a:t>
            </a:r>
            <a:r>
              <a:rPr lang="ru-RU" sz="2000" dirty="0" err="1"/>
              <a:t>деген</a:t>
            </a:r>
            <a:r>
              <a:rPr lang="ru-RU" sz="2000" dirty="0"/>
              <a:t> </a:t>
            </a:r>
            <a:r>
              <a:rPr lang="en-US" sz="2000" dirty="0"/>
              <a:t>ə</a:t>
            </a:r>
            <a:r>
              <a:rPr lang="ru-RU" sz="2000" dirty="0"/>
              <a:t>же 2009 </a:t>
            </a:r>
            <a:r>
              <a:rPr lang="ru-RU" sz="2000" dirty="0" err="1"/>
              <a:t>жылы</a:t>
            </a:r>
            <a:r>
              <a:rPr lang="ru-RU" sz="2000" dirty="0"/>
              <a:t> 9 </a:t>
            </a:r>
            <a:r>
              <a:rPr lang="ru-RU" sz="2000" dirty="0" err="1"/>
              <a:t>мамыр</a:t>
            </a:r>
            <a:r>
              <a:rPr lang="ru-RU" sz="2000" dirty="0"/>
              <a:t> </a:t>
            </a:r>
            <a:r>
              <a:rPr lang="ru-RU" sz="2000" dirty="0" err="1"/>
              <a:t>күні</a:t>
            </a:r>
            <a:r>
              <a:rPr lang="ru-RU" sz="2000" dirty="0"/>
              <a:t> 130 </a:t>
            </a:r>
            <a:r>
              <a:rPr lang="ru-RU" sz="2000" dirty="0" err="1"/>
              <a:t>жасында</a:t>
            </a:r>
            <a:r>
              <a:rPr lang="ru-RU" sz="2000" dirty="0"/>
              <a:t> </a:t>
            </a:r>
            <a:r>
              <a:rPr lang="ru-RU" sz="2000" dirty="0" err="1"/>
              <a:t>қайтыс</a:t>
            </a:r>
            <a:r>
              <a:rPr lang="ru-RU" sz="2000" dirty="0"/>
              <a:t> </a:t>
            </a:r>
            <a:r>
              <a:rPr lang="ru-RU" sz="2000" dirty="0" err="1"/>
              <a:t>болды</a:t>
            </a:r>
            <a:r>
              <a:rPr lang="ru-RU" sz="2000" dirty="0"/>
              <a:t>.</a:t>
            </a:r>
          </a:p>
        </p:txBody>
      </p:sp>
    </p:spTree>
    <p:extLst>
      <p:ext uri="{BB962C8B-B14F-4D97-AF65-F5344CB8AC3E}">
        <p14:creationId xmlns:p14="http://schemas.microsoft.com/office/powerpoint/2010/main" val="38939414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sz="3100" b="1" i="1" dirty="0"/>
              <a:t>Мақсаты</a:t>
            </a:r>
            <a:r>
              <a:rPr lang="kk-KZ" b="1" i="1" dirty="0"/>
              <a:t>: </a:t>
            </a:r>
            <a:r>
              <a:rPr lang="kk-KZ" i="1" dirty="0"/>
              <a:t>Қартаю кезеңінің психологиялық және физиоллогиялық негізін анықтау</a:t>
            </a:r>
            <a:r>
              <a:rPr lang="ru-RU" dirty="0"/>
              <a:t/>
            </a:r>
            <a:br>
              <a:rPr lang="ru-RU" dirty="0"/>
            </a:br>
            <a:r>
              <a:rPr lang="kk-KZ" i="1" dirty="0"/>
              <a:t> </a:t>
            </a:r>
            <a:r>
              <a:rPr lang="ru-RU" dirty="0"/>
              <a:t/>
            </a:r>
            <a:br>
              <a:rPr lang="ru-RU" dirty="0"/>
            </a:br>
            <a:endParaRPr lang="ru-RU" dirty="0"/>
          </a:p>
        </p:txBody>
      </p:sp>
      <p:sp>
        <p:nvSpPr>
          <p:cNvPr id="3" name="Объект 2"/>
          <p:cNvSpPr>
            <a:spLocks noGrp="1"/>
          </p:cNvSpPr>
          <p:nvPr>
            <p:ph idx="1"/>
          </p:nvPr>
        </p:nvSpPr>
        <p:spPr>
          <a:solidFill>
            <a:srgbClr val="00B050"/>
          </a:solidFill>
        </p:spPr>
        <p:txBody>
          <a:bodyPr>
            <a:normAutofit/>
          </a:bodyPr>
          <a:lstStyle/>
          <a:p>
            <a:r>
              <a:rPr lang="kk-KZ" b="1" i="1" dirty="0" smtClean="0"/>
              <a:t>Кілттік </a:t>
            </a:r>
            <a:r>
              <a:rPr lang="kk-KZ" b="1" i="1" dirty="0"/>
              <a:t>сөздер</a:t>
            </a:r>
            <a:r>
              <a:rPr lang="kk-KZ" i="1" dirty="0"/>
              <a:t>: гератопсихология, акмеология,, кезең, дағдарыс,кемел, </a:t>
            </a:r>
            <a:r>
              <a:rPr lang="kk-KZ" i="1" dirty="0" smtClean="0"/>
              <a:t>идентификация</a:t>
            </a:r>
            <a:endParaRPr lang="ru-RU" dirty="0"/>
          </a:p>
          <a:p>
            <a:endParaRPr lang="kk-KZ" dirty="0"/>
          </a:p>
          <a:p>
            <a:endParaRPr lang="kk-KZ" dirty="0"/>
          </a:p>
          <a:p>
            <a:pPr marL="0" indent="0">
              <a:buNone/>
            </a:pPr>
            <a:endParaRPr lang="ru-RU" dirty="0"/>
          </a:p>
          <a:p>
            <a:r>
              <a:rPr lang="kk-KZ" b="1" i="1" dirty="0"/>
              <a:t>Негізгі сұрақтар</a:t>
            </a:r>
            <a:r>
              <a:rPr lang="kk-KZ" b="1" i="1" dirty="0" smtClean="0"/>
              <a:t>:</a:t>
            </a:r>
            <a:endParaRPr lang="ru-RU" dirty="0"/>
          </a:p>
          <a:p>
            <a:r>
              <a:rPr lang="kk-KZ" i="1" dirty="0"/>
              <a:t>1. Герантопсихологияға кіріспе</a:t>
            </a:r>
            <a:endParaRPr lang="ru-RU" dirty="0"/>
          </a:p>
          <a:p>
            <a:r>
              <a:rPr lang="kk-KZ" i="1" dirty="0"/>
              <a:t>2. Қартаю кезеңінің сипатамасы</a:t>
            </a:r>
            <a:endParaRPr lang="ru-RU" dirty="0"/>
          </a:p>
          <a:p>
            <a:r>
              <a:rPr lang="kk-KZ" i="1" dirty="0"/>
              <a:t>3.Қартаюдың алғышарттары</a:t>
            </a:r>
            <a:endParaRPr lang="ru-RU" dirty="0"/>
          </a:p>
          <a:p>
            <a:endParaRPr lang="ru-RU" dirty="0"/>
          </a:p>
          <a:p>
            <a:endParaRPr lang="ru-RU" dirty="0"/>
          </a:p>
        </p:txBody>
      </p:sp>
    </p:spTree>
    <p:extLst>
      <p:ext uri="{BB962C8B-B14F-4D97-AF65-F5344CB8AC3E}">
        <p14:creationId xmlns:p14="http://schemas.microsoft.com/office/powerpoint/2010/main" val="33047572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6600" dirty="0"/>
              <a:t>Геронтология</a:t>
            </a:r>
          </a:p>
        </p:txBody>
      </p:sp>
      <p:sp>
        <p:nvSpPr>
          <p:cNvPr id="3" name="Объект 2"/>
          <p:cNvSpPr>
            <a:spLocks noGrp="1"/>
          </p:cNvSpPr>
          <p:nvPr>
            <p:ph idx="1"/>
          </p:nvPr>
        </p:nvSpPr>
        <p:spPr>
          <a:solidFill>
            <a:srgbClr val="92D050"/>
          </a:solidFill>
        </p:spPr>
        <p:txBody>
          <a:bodyPr>
            <a:normAutofit fontScale="92500" lnSpcReduction="10000"/>
          </a:bodyPr>
          <a:lstStyle/>
          <a:p>
            <a:pPr marL="0" indent="0">
              <a:buNone/>
            </a:pPr>
            <a:r>
              <a:rPr lang="ru-RU" dirty="0" smtClean="0"/>
              <a:t> </a:t>
            </a:r>
            <a:r>
              <a:rPr lang="ru-RU" sz="4000" dirty="0"/>
              <a:t>(греч. </a:t>
            </a:r>
            <a:r>
              <a:rPr lang="en-US" sz="4000" dirty="0" err="1"/>
              <a:t>geron</a:t>
            </a:r>
            <a:r>
              <a:rPr lang="en-US" sz="4000" dirty="0"/>
              <a:t>, </a:t>
            </a:r>
            <a:r>
              <a:rPr lang="en-US" sz="4000" dirty="0" err="1"/>
              <a:t>geront</a:t>
            </a:r>
            <a:r>
              <a:rPr lang="en-US" sz="4000" dirty="0"/>
              <a:t>(</a:t>
            </a:r>
            <a:r>
              <a:rPr lang="en-US" sz="4000" dirty="0" err="1"/>
              <a:t>os</a:t>
            </a:r>
            <a:r>
              <a:rPr lang="en-US" sz="4000" dirty="0"/>
              <a:t>) – </a:t>
            </a:r>
            <a:r>
              <a:rPr lang="ru-RU" sz="4000" dirty="0" err="1"/>
              <a:t>қартаю</a:t>
            </a:r>
            <a:r>
              <a:rPr lang="ru-RU" sz="4000" dirty="0"/>
              <a:t> + </a:t>
            </a:r>
            <a:r>
              <a:rPr lang="en-US" sz="4000" dirty="0"/>
              <a:t>logos </a:t>
            </a:r>
            <a:r>
              <a:rPr lang="ru-RU" sz="4000" dirty="0" err="1"/>
              <a:t>ілім</a:t>
            </a:r>
            <a:r>
              <a:rPr lang="ru-RU" sz="4000" dirty="0"/>
              <a:t> </a:t>
            </a:r>
            <a:r>
              <a:rPr lang="ru-RU" sz="4000" dirty="0" err="1"/>
              <a:t>ғылым</a:t>
            </a:r>
            <a:r>
              <a:rPr lang="ru-RU" sz="4000" dirty="0"/>
              <a:t>) – </a:t>
            </a:r>
            <a:r>
              <a:rPr lang="ru-RU" sz="4000" dirty="0" err="1"/>
              <a:t>бұл</a:t>
            </a:r>
            <a:r>
              <a:rPr lang="ru-RU" sz="4000" dirty="0"/>
              <a:t> </a:t>
            </a:r>
            <a:r>
              <a:rPr lang="ru-RU" sz="4000" dirty="0" err="1"/>
              <a:t>тірі</a:t>
            </a:r>
            <a:r>
              <a:rPr lang="ru-RU" sz="4000" dirty="0"/>
              <a:t> </a:t>
            </a:r>
            <a:r>
              <a:rPr lang="ru-RU" sz="4000" dirty="0" err="1"/>
              <a:t>заттардың</a:t>
            </a:r>
            <a:r>
              <a:rPr lang="ru-RU" sz="4000" dirty="0"/>
              <a:t> </a:t>
            </a:r>
            <a:r>
              <a:rPr lang="ru-RU" sz="4000" dirty="0" err="1"/>
              <a:t>қартаю</a:t>
            </a:r>
            <a:r>
              <a:rPr lang="ru-RU" sz="4000" dirty="0"/>
              <a:t> </a:t>
            </a:r>
            <a:r>
              <a:rPr lang="ru-RU" sz="4000" dirty="0" err="1"/>
              <a:t>заңдылықтары</a:t>
            </a:r>
            <a:r>
              <a:rPr lang="ru-RU" sz="4000" dirty="0"/>
              <a:t> </a:t>
            </a:r>
            <a:r>
              <a:rPr lang="ru-RU" sz="4000" dirty="0" err="1"/>
              <a:t>және</a:t>
            </a:r>
            <a:r>
              <a:rPr lang="ru-RU" sz="4000" dirty="0"/>
              <a:t> </a:t>
            </a:r>
            <a:r>
              <a:rPr lang="ru-RU" sz="4000" dirty="0" err="1"/>
              <a:t>соның</a:t>
            </a:r>
            <a:r>
              <a:rPr lang="ru-RU" sz="4000" dirty="0"/>
              <a:t> </a:t>
            </a:r>
            <a:r>
              <a:rPr lang="ru-RU" sz="4000" dirty="0" err="1"/>
              <a:t>ішінде</a:t>
            </a:r>
            <a:r>
              <a:rPr lang="ru-RU" sz="4000" dirty="0"/>
              <a:t> </a:t>
            </a:r>
            <a:r>
              <a:rPr lang="ru-RU" sz="4000" dirty="0" err="1"/>
              <a:t>адамдарды</a:t>
            </a:r>
            <a:r>
              <a:rPr lang="ru-RU" sz="4000" dirty="0"/>
              <a:t> </a:t>
            </a:r>
            <a:r>
              <a:rPr lang="ru-RU" sz="4000" dirty="0" err="1"/>
              <a:t>қәрілік</a:t>
            </a:r>
            <a:r>
              <a:rPr lang="ru-RU" sz="4000" dirty="0"/>
              <a:t> </a:t>
            </a:r>
            <a:r>
              <a:rPr lang="ru-RU" sz="4000" dirty="0" err="1"/>
              <a:t>жасын</a:t>
            </a:r>
            <a:r>
              <a:rPr lang="ru-RU" sz="4000" dirty="0"/>
              <a:t> </a:t>
            </a:r>
            <a:r>
              <a:rPr lang="ru-RU" sz="4000" dirty="0" err="1"/>
              <a:t>зерттейтін</a:t>
            </a:r>
            <a:r>
              <a:rPr lang="ru-RU" sz="4000" dirty="0"/>
              <a:t> </a:t>
            </a:r>
            <a:r>
              <a:rPr lang="ru-RU" sz="4000" dirty="0" err="1"/>
              <a:t>ғылым</a:t>
            </a:r>
            <a:r>
              <a:rPr lang="ru-RU" sz="4000" dirty="0" smtClean="0"/>
              <a:t>.</a:t>
            </a:r>
            <a:r>
              <a:rPr lang="ru-RU" sz="4000" dirty="0"/>
              <a:t> </a:t>
            </a:r>
            <a:r>
              <a:rPr lang="ru-RU" sz="4000" dirty="0" err="1"/>
              <a:t>Бұл</a:t>
            </a:r>
            <a:r>
              <a:rPr lang="ru-RU" sz="4000" dirty="0"/>
              <a:t> </a:t>
            </a:r>
            <a:r>
              <a:rPr lang="ru-RU" sz="4000" dirty="0" err="1"/>
              <a:t>терминді</a:t>
            </a:r>
            <a:r>
              <a:rPr lang="ru-RU" sz="4000" dirty="0"/>
              <a:t> </a:t>
            </a:r>
            <a:r>
              <a:rPr lang="ru-RU" sz="4000" dirty="0" err="1"/>
              <a:t>алғаш</a:t>
            </a:r>
            <a:r>
              <a:rPr lang="ru-RU" sz="4000" dirty="0"/>
              <a:t> </a:t>
            </a:r>
            <a:r>
              <a:rPr lang="ru-RU" sz="4000" dirty="0" err="1"/>
              <a:t>рет</a:t>
            </a:r>
            <a:r>
              <a:rPr lang="ru-RU" sz="4000" dirty="0"/>
              <a:t> 1903 </a:t>
            </a:r>
            <a:r>
              <a:rPr lang="ru-RU" sz="4000" dirty="0" err="1"/>
              <a:t>жылы</a:t>
            </a:r>
            <a:r>
              <a:rPr lang="ru-RU" sz="4000" dirty="0"/>
              <a:t> </a:t>
            </a:r>
            <a:r>
              <a:rPr lang="ru-RU" sz="4000" dirty="0" err="1"/>
              <a:t>И.И.Мешников</a:t>
            </a:r>
            <a:r>
              <a:rPr lang="ru-RU" sz="4000" dirty="0"/>
              <a:t>  </a:t>
            </a:r>
            <a:r>
              <a:rPr lang="ru-RU" sz="4000" dirty="0" err="1"/>
              <a:t>ұсынған</a:t>
            </a:r>
            <a:r>
              <a:rPr lang="ru-RU" sz="4000" dirty="0"/>
              <a:t>.  </a:t>
            </a:r>
          </a:p>
        </p:txBody>
      </p:sp>
    </p:spTree>
    <p:extLst>
      <p:ext uri="{BB962C8B-B14F-4D97-AF65-F5344CB8AC3E}">
        <p14:creationId xmlns:p14="http://schemas.microsoft.com/office/powerpoint/2010/main" val="28424396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60611" y="796067"/>
            <a:ext cx="8487784" cy="5324535"/>
          </a:xfrm>
          <a:prstGeom prst="rect">
            <a:avLst/>
          </a:prstGeom>
          <a:solidFill>
            <a:srgbClr val="92D050"/>
          </a:solidFill>
        </p:spPr>
        <p:txBody>
          <a:bodyPr wrap="square">
            <a:spAutoFit/>
          </a:bodyPr>
          <a:lstStyle/>
          <a:p>
            <a:pPr algn="just"/>
            <a:r>
              <a:rPr lang="ru-RU" sz="2000" dirty="0" err="1">
                <a:solidFill>
                  <a:srgbClr val="333333"/>
                </a:solidFill>
                <a:latin typeface="georgia" panose="02040502050405020303" pitchFamily="18" charset="0"/>
              </a:rPr>
              <a:t>Тұтас</a:t>
            </a:r>
            <a:r>
              <a:rPr lang="ru-RU" sz="2000" dirty="0">
                <a:solidFill>
                  <a:srgbClr val="333333"/>
                </a:solidFill>
                <a:latin typeface="georgia" panose="02040502050405020303" pitchFamily="18" charset="0"/>
              </a:rPr>
              <a:t> организм </a:t>
            </a:r>
            <a:r>
              <a:rPr lang="ru-RU" sz="2000" dirty="0" err="1">
                <a:solidFill>
                  <a:srgbClr val="333333"/>
                </a:solidFill>
                <a:latin typeface="georgia" panose="02040502050405020303" pitchFamily="18" charset="0"/>
              </a:rPr>
              <a:t>деңгейінде</a:t>
            </a:r>
            <a:r>
              <a:rPr lang="ru-RU" sz="2000" dirty="0">
                <a:solidFill>
                  <a:srgbClr val="333333"/>
                </a:solidFill>
                <a:latin typeface="georgia" panose="02040502050405020303" pitchFamily="18" charset="0"/>
              </a:rPr>
              <a:t> </a:t>
            </a:r>
            <a:r>
              <a:rPr lang="ru-RU" sz="2000" dirty="0" err="1">
                <a:solidFill>
                  <a:srgbClr val="333333"/>
                </a:solidFill>
                <a:latin typeface="georgia" panose="02040502050405020303" pitchFamily="18" charset="0"/>
              </a:rPr>
              <a:t>қартаю</a:t>
            </a:r>
            <a:r>
              <a:rPr lang="ru-RU" sz="2000" dirty="0">
                <a:solidFill>
                  <a:srgbClr val="333333"/>
                </a:solidFill>
                <a:latin typeface="georgia" panose="02040502050405020303" pitchFamily="18" charset="0"/>
              </a:rPr>
              <a:t> </a:t>
            </a:r>
            <a:r>
              <a:rPr lang="ru-RU" sz="2000" dirty="0" err="1">
                <a:solidFill>
                  <a:srgbClr val="333333"/>
                </a:solidFill>
                <a:latin typeface="georgia" panose="02040502050405020303" pitchFamily="18" charset="0"/>
              </a:rPr>
              <a:t>кезінде</a:t>
            </a:r>
            <a:r>
              <a:rPr lang="ru-RU" sz="2000" dirty="0">
                <a:solidFill>
                  <a:srgbClr val="333333"/>
                </a:solidFill>
                <a:latin typeface="georgia" panose="02040502050405020303" pitchFamily="18" charset="0"/>
              </a:rPr>
              <a:t> </a:t>
            </a:r>
            <a:r>
              <a:rPr lang="ru-RU" sz="2000" dirty="0" err="1">
                <a:solidFill>
                  <a:srgbClr val="333333"/>
                </a:solidFill>
                <a:latin typeface="georgia" panose="02040502050405020303" pitchFamily="18" charset="0"/>
              </a:rPr>
              <a:t>шаш</a:t>
            </a:r>
            <a:r>
              <a:rPr lang="ru-RU" sz="2000" dirty="0">
                <a:solidFill>
                  <a:srgbClr val="333333"/>
                </a:solidFill>
                <a:latin typeface="georgia" panose="02040502050405020303" pitchFamily="18" charset="0"/>
              </a:rPr>
              <a:t> </a:t>
            </a:r>
            <a:r>
              <a:rPr lang="ru-RU" sz="2000" dirty="0" err="1">
                <a:solidFill>
                  <a:srgbClr val="333333"/>
                </a:solidFill>
                <a:latin typeface="georgia" panose="02040502050405020303" pitchFamily="18" charset="0"/>
              </a:rPr>
              <a:t>ағарып</a:t>
            </a:r>
            <a:r>
              <a:rPr lang="ru-RU" sz="2000" dirty="0">
                <a:solidFill>
                  <a:srgbClr val="333333"/>
                </a:solidFill>
                <a:latin typeface="georgia" panose="02040502050405020303" pitchFamily="18" charset="0"/>
              </a:rPr>
              <a:t>, </a:t>
            </a:r>
            <a:r>
              <a:rPr lang="ru-RU" sz="2000" dirty="0" err="1">
                <a:solidFill>
                  <a:srgbClr val="333333"/>
                </a:solidFill>
                <a:latin typeface="georgia" panose="02040502050405020303" pitchFamily="18" charset="0"/>
              </a:rPr>
              <a:t>түсе</a:t>
            </a:r>
            <a:r>
              <a:rPr lang="ru-RU" sz="2000" dirty="0">
                <a:solidFill>
                  <a:srgbClr val="333333"/>
                </a:solidFill>
                <a:latin typeface="georgia" panose="02040502050405020303" pitchFamily="18" charset="0"/>
              </a:rPr>
              <a:t> </a:t>
            </a:r>
            <a:r>
              <a:rPr lang="ru-RU" sz="2000" dirty="0" err="1">
                <a:solidFill>
                  <a:srgbClr val="333333"/>
                </a:solidFill>
                <a:latin typeface="georgia" panose="02040502050405020303" pitchFamily="18" charset="0"/>
              </a:rPr>
              <a:t>бастайды</a:t>
            </a:r>
            <a:r>
              <a:rPr lang="ru-RU" sz="2000" dirty="0">
                <a:solidFill>
                  <a:srgbClr val="333333"/>
                </a:solidFill>
                <a:latin typeface="georgia" panose="02040502050405020303" pitchFamily="18" charset="0"/>
              </a:rPr>
              <a:t>, </a:t>
            </a:r>
            <a:r>
              <a:rPr lang="ru-RU" sz="2000" dirty="0" err="1">
                <a:solidFill>
                  <a:srgbClr val="333333"/>
                </a:solidFill>
                <a:latin typeface="georgia" panose="02040502050405020303" pitchFamily="18" charset="0"/>
              </a:rPr>
              <a:t>көздің</a:t>
            </a:r>
            <a:r>
              <a:rPr lang="ru-RU" sz="2000" dirty="0">
                <a:solidFill>
                  <a:srgbClr val="333333"/>
                </a:solidFill>
                <a:latin typeface="georgia" panose="02040502050405020303" pitchFamily="18" charset="0"/>
              </a:rPr>
              <a:t> </a:t>
            </a:r>
            <a:r>
              <a:rPr lang="ru-RU" sz="2000" dirty="0" err="1">
                <a:solidFill>
                  <a:srgbClr val="333333"/>
                </a:solidFill>
                <a:latin typeface="georgia" panose="02040502050405020303" pitchFamily="18" charset="0"/>
              </a:rPr>
              <a:t>көруі</a:t>
            </a:r>
            <a:r>
              <a:rPr lang="ru-RU" sz="2000" dirty="0">
                <a:solidFill>
                  <a:srgbClr val="333333"/>
                </a:solidFill>
                <a:latin typeface="georgia" panose="02040502050405020303" pitchFamily="18" charset="0"/>
              </a:rPr>
              <a:t>, </a:t>
            </a:r>
            <a:r>
              <a:rPr lang="ru-RU" sz="2000" dirty="0" err="1">
                <a:solidFill>
                  <a:srgbClr val="333333"/>
                </a:solidFill>
                <a:latin typeface="georgia" panose="02040502050405020303" pitchFamily="18" charset="0"/>
              </a:rPr>
              <a:t>құлақтың</a:t>
            </a:r>
            <a:r>
              <a:rPr lang="ru-RU" sz="2000" dirty="0">
                <a:solidFill>
                  <a:srgbClr val="333333"/>
                </a:solidFill>
                <a:latin typeface="georgia" panose="02040502050405020303" pitchFamily="18" charset="0"/>
              </a:rPr>
              <a:t> </a:t>
            </a:r>
            <a:r>
              <a:rPr lang="ru-RU" sz="2000" dirty="0" err="1">
                <a:solidFill>
                  <a:srgbClr val="333333"/>
                </a:solidFill>
                <a:latin typeface="georgia" panose="02040502050405020303" pitchFamily="18" charset="0"/>
              </a:rPr>
              <a:t>естуі</a:t>
            </a:r>
            <a:r>
              <a:rPr lang="ru-RU" sz="2000" dirty="0">
                <a:solidFill>
                  <a:srgbClr val="333333"/>
                </a:solidFill>
                <a:latin typeface="georgia" panose="02040502050405020303" pitchFamily="18" charset="0"/>
              </a:rPr>
              <a:t> </a:t>
            </a:r>
            <a:r>
              <a:rPr lang="ru-RU" sz="2000" dirty="0" err="1">
                <a:solidFill>
                  <a:srgbClr val="333333"/>
                </a:solidFill>
                <a:latin typeface="georgia" panose="02040502050405020303" pitchFamily="18" charset="0"/>
              </a:rPr>
              <a:t>нашарлайды</a:t>
            </a:r>
            <a:r>
              <a:rPr lang="ru-RU" sz="2000" dirty="0">
                <a:solidFill>
                  <a:srgbClr val="333333"/>
                </a:solidFill>
                <a:latin typeface="georgia" panose="02040502050405020303" pitchFamily="18" charset="0"/>
              </a:rPr>
              <a:t>, </a:t>
            </a:r>
            <a:r>
              <a:rPr lang="ru-RU" sz="2000" dirty="0" err="1">
                <a:solidFill>
                  <a:srgbClr val="333333"/>
                </a:solidFill>
                <a:latin typeface="georgia" panose="02040502050405020303" pitchFamily="18" charset="0"/>
              </a:rPr>
              <a:t>тіс</a:t>
            </a:r>
            <a:r>
              <a:rPr lang="ru-RU" sz="2000" dirty="0">
                <a:solidFill>
                  <a:srgbClr val="333333"/>
                </a:solidFill>
                <a:latin typeface="georgia" panose="02040502050405020303" pitchFamily="18" charset="0"/>
              </a:rPr>
              <a:t> </a:t>
            </a:r>
            <a:r>
              <a:rPr lang="ru-RU" sz="2000" dirty="0" err="1">
                <a:solidFill>
                  <a:srgbClr val="333333"/>
                </a:solidFill>
                <a:latin typeface="georgia" panose="02040502050405020303" pitchFamily="18" charset="0"/>
              </a:rPr>
              <a:t>түседі</a:t>
            </a:r>
            <a:r>
              <a:rPr lang="ru-RU" sz="2000" dirty="0">
                <a:solidFill>
                  <a:srgbClr val="333333"/>
                </a:solidFill>
                <a:latin typeface="georgia" panose="02040502050405020303" pitchFamily="18" charset="0"/>
              </a:rPr>
              <a:t>. </a:t>
            </a:r>
            <a:r>
              <a:rPr lang="ru-RU" sz="2000" dirty="0" err="1">
                <a:solidFill>
                  <a:srgbClr val="333333"/>
                </a:solidFill>
                <a:latin typeface="georgia" panose="02040502050405020303" pitchFamily="18" charset="0"/>
              </a:rPr>
              <a:t>Тері</a:t>
            </a:r>
            <a:r>
              <a:rPr lang="ru-RU" sz="2000" dirty="0">
                <a:solidFill>
                  <a:srgbClr val="333333"/>
                </a:solidFill>
                <a:latin typeface="georgia" panose="02040502050405020303" pitchFamily="18" charset="0"/>
              </a:rPr>
              <a:t> </a:t>
            </a:r>
            <a:r>
              <a:rPr lang="ru-RU" sz="2000" dirty="0" err="1">
                <a:solidFill>
                  <a:srgbClr val="333333"/>
                </a:solidFill>
                <a:latin typeface="georgia" panose="02040502050405020303" pitchFamily="18" charset="0"/>
              </a:rPr>
              <a:t>жұқарып</a:t>
            </a:r>
            <a:r>
              <a:rPr lang="ru-RU" sz="2000" dirty="0">
                <a:solidFill>
                  <a:srgbClr val="333333"/>
                </a:solidFill>
                <a:latin typeface="georgia" panose="02040502050405020303" pitchFamily="18" charset="0"/>
              </a:rPr>
              <a:t>, </a:t>
            </a:r>
            <a:r>
              <a:rPr lang="ru-RU" sz="2000" dirty="0" err="1">
                <a:solidFill>
                  <a:srgbClr val="333333"/>
                </a:solidFill>
                <a:latin typeface="georgia" panose="02040502050405020303" pitchFamily="18" charset="0"/>
              </a:rPr>
              <a:t>құрғайды</a:t>
            </a:r>
            <a:r>
              <a:rPr lang="ru-RU" sz="2000" dirty="0">
                <a:solidFill>
                  <a:srgbClr val="333333"/>
                </a:solidFill>
                <a:latin typeface="georgia" panose="02040502050405020303" pitchFamily="18" charset="0"/>
              </a:rPr>
              <a:t>. </a:t>
            </a:r>
            <a:r>
              <a:rPr lang="ru-RU" sz="2000" dirty="0" err="1">
                <a:solidFill>
                  <a:srgbClr val="333333"/>
                </a:solidFill>
                <a:latin typeface="georgia" panose="02040502050405020303" pitchFamily="18" charset="0"/>
              </a:rPr>
              <a:t>Сол</a:t>
            </a:r>
            <a:r>
              <a:rPr lang="ru-RU" sz="2000" dirty="0">
                <a:solidFill>
                  <a:srgbClr val="333333"/>
                </a:solidFill>
                <a:latin typeface="georgia" panose="02040502050405020303" pitchFamily="18" charset="0"/>
              </a:rPr>
              <a:t> </a:t>
            </a:r>
            <a:r>
              <a:rPr lang="ru-RU" sz="2000" dirty="0" err="1">
                <a:solidFill>
                  <a:srgbClr val="333333"/>
                </a:solidFill>
                <a:latin typeface="georgia" panose="02040502050405020303" pitchFamily="18" charset="0"/>
              </a:rPr>
              <a:t>себептен</a:t>
            </a:r>
            <a:r>
              <a:rPr lang="ru-RU" sz="2000" dirty="0">
                <a:solidFill>
                  <a:srgbClr val="333333"/>
                </a:solidFill>
                <a:latin typeface="georgia" panose="02040502050405020303" pitchFamily="18" charset="0"/>
              </a:rPr>
              <a:t> </a:t>
            </a:r>
            <a:r>
              <a:rPr lang="ru-RU" sz="2000" dirty="0" err="1">
                <a:solidFill>
                  <a:srgbClr val="333333"/>
                </a:solidFill>
                <a:latin typeface="georgia" panose="02040502050405020303" pitchFamily="18" charset="0"/>
              </a:rPr>
              <a:t>ол</a:t>
            </a:r>
            <a:r>
              <a:rPr lang="ru-RU" sz="2000" dirty="0">
                <a:solidFill>
                  <a:srgbClr val="333333"/>
                </a:solidFill>
                <a:latin typeface="georgia" panose="02040502050405020303" pitchFamily="18" charset="0"/>
              </a:rPr>
              <a:t> </a:t>
            </a:r>
            <a:r>
              <a:rPr lang="ru-RU" sz="2000" dirty="0" err="1">
                <a:solidFill>
                  <a:srgbClr val="333333"/>
                </a:solidFill>
                <a:latin typeface="georgia" panose="02040502050405020303" pitchFamily="18" charset="0"/>
              </a:rPr>
              <a:t>қатпарланып</a:t>
            </a:r>
            <a:r>
              <a:rPr lang="ru-RU" sz="2000" dirty="0">
                <a:solidFill>
                  <a:srgbClr val="333333"/>
                </a:solidFill>
                <a:latin typeface="georgia" panose="02040502050405020303" pitchFamily="18" charset="0"/>
              </a:rPr>
              <a:t>, </a:t>
            </a:r>
            <a:r>
              <a:rPr lang="ru-RU" sz="2000" dirty="0" err="1">
                <a:solidFill>
                  <a:srgbClr val="333333"/>
                </a:solidFill>
                <a:latin typeface="georgia" panose="02040502050405020303" pitchFamily="18" charset="0"/>
              </a:rPr>
              <a:t>бетте</a:t>
            </a:r>
            <a:r>
              <a:rPr lang="ru-RU" sz="2000" dirty="0">
                <a:solidFill>
                  <a:srgbClr val="333333"/>
                </a:solidFill>
                <a:latin typeface="georgia" panose="02040502050405020303" pitchFamily="18" charset="0"/>
              </a:rPr>
              <a:t> </a:t>
            </a:r>
            <a:r>
              <a:rPr lang="ru-RU" sz="2000" dirty="0" err="1">
                <a:solidFill>
                  <a:srgbClr val="333333"/>
                </a:solidFill>
                <a:latin typeface="georgia" panose="02040502050405020303" pitchFamily="18" charset="0"/>
              </a:rPr>
              <a:t>әжім</a:t>
            </a:r>
            <a:r>
              <a:rPr lang="ru-RU" sz="2000" dirty="0">
                <a:solidFill>
                  <a:srgbClr val="333333"/>
                </a:solidFill>
                <a:latin typeface="georgia" panose="02040502050405020303" pitchFamily="18" charset="0"/>
              </a:rPr>
              <a:t> </a:t>
            </a:r>
            <a:r>
              <a:rPr lang="ru-RU" sz="2000" dirty="0" err="1">
                <a:solidFill>
                  <a:srgbClr val="333333"/>
                </a:solidFill>
                <a:latin typeface="georgia" panose="02040502050405020303" pitchFamily="18" charset="0"/>
              </a:rPr>
              <a:t>пайда</a:t>
            </a:r>
            <a:r>
              <a:rPr lang="ru-RU" sz="2000" dirty="0">
                <a:solidFill>
                  <a:srgbClr val="333333"/>
                </a:solidFill>
                <a:latin typeface="georgia" panose="02040502050405020303" pitchFamily="18" charset="0"/>
              </a:rPr>
              <a:t> </a:t>
            </a:r>
            <a:r>
              <a:rPr lang="ru-RU" sz="2000" dirty="0" err="1">
                <a:solidFill>
                  <a:srgbClr val="333333"/>
                </a:solidFill>
                <a:latin typeface="georgia" panose="02040502050405020303" pitchFamily="18" charset="0"/>
              </a:rPr>
              <a:t>болады</a:t>
            </a:r>
            <a:r>
              <a:rPr lang="ru-RU" sz="2000" dirty="0">
                <a:solidFill>
                  <a:srgbClr val="333333"/>
                </a:solidFill>
                <a:latin typeface="georgia" panose="02040502050405020303" pitchFamily="18" charset="0"/>
              </a:rPr>
              <a:t>. </a:t>
            </a:r>
            <a:r>
              <a:rPr lang="ru-RU" sz="2000" dirty="0" err="1">
                <a:solidFill>
                  <a:srgbClr val="333333"/>
                </a:solidFill>
                <a:latin typeface="georgia" panose="02040502050405020303" pitchFamily="18" charset="0"/>
              </a:rPr>
              <a:t>Сонымен</a:t>
            </a:r>
            <a:r>
              <a:rPr lang="ru-RU" sz="2000" dirty="0">
                <a:solidFill>
                  <a:srgbClr val="333333"/>
                </a:solidFill>
                <a:latin typeface="georgia" panose="02040502050405020303" pitchFamily="18" charset="0"/>
              </a:rPr>
              <a:t> </a:t>
            </a:r>
            <a:r>
              <a:rPr lang="ru-RU" sz="2000" dirty="0" err="1">
                <a:solidFill>
                  <a:srgbClr val="333333"/>
                </a:solidFill>
                <a:latin typeface="georgia" panose="02040502050405020303" pitchFamily="18" charset="0"/>
              </a:rPr>
              <a:t>бірге</a:t>
            </a:r>
            <a:r>
              <a:rPr lang="ru-RU" sz="2000" dirty="0">
                <a:solidFill>
                  <a:srgbClr val="333333"/>
                </a:solidFill>
                <a:latin typeface="georgia" panose="02040502050405020303" pitchFamily="18" charset="0"/>
              </a:rPr>
              <a:t> </a:t>
            </a:r>
            <a:r>
              <a:rPr lang="ru-RU" sz="2000" dirty="0" err="1">
                <a:solidFill>
                  <a:srgbClr val="333333"/>
                </a:solidFill>
                <a:latin typeface="georgia" panose="02040502050405020303" pitchFamily="18" charset="0"/>
              </a:rPr>
              <a:t>адамның</a:t>
            </a:r>
            <a:r>
              <a:rPr lang="ru-RU" sz="2000" dirty="0">
                <a:solidFill>
                  <a:srgbClr val="333333"/>
                </a:solidFill>
                <a:latin typeface="georgia" panose="02040502050405020303" pitchFamily="18" charset="0"/>
              </a:rPr>
              <a:t> </a:t>
            </a:r>
            <a:r>
              <a:rPr lang="ru-RU" sz="2000" dirty="0" err="1">
                <a:solidFill>
                  <a:srgbClr val="333333"/>
                </a:solidFill>
                <a:latin typeface="georgia" panose="02040502050405020303" pitchFamily="18" charset="0"/>
              </a:rPr>
              <a:t>қол</a:t>
            </a:r>
            <a:r>
              <a:rPr lang="ru-RU" sz="2000" dirty="0">
                <a:solidFill>
                  <a:srgbClr val="333333"/>
                </a:solidFill>
                <a:latin typeface="georgia" panose="02040502050405020303" pitchFamily="18" charset="0"/>
              </a:rPr>
              <a:t> </a:t>
            </a:r>
            <a:r>
              <a:rPr lang="ru-RU" sz="2000" dirty="0" err="1">
                <a:solidFill>
                  <a:srgbClr val="333333"/>
                </a:solidFill>
                <a:latin typeface="georgia" panose="02040502050405020303" pitchFamily="18" charset="0"/>
              </a:rPr>
              <a:t>жұмысын</a:t>
            </a:r>
            <a:r>
              <a:rPr lang="ru-RU" sz="2000" dirty="0">
                <a:solidFill>
                  <a:srgbClr val="333333"/>
                </a:solidFill>
                <a:latin typeface="georgia" panose="02040502050405020303" pitchFamily="18" charset="0"/>
              </a:rPr>
              <a:t> </a:t>
            </a:r>
            <a:r>
              <a:rPr lang="ru-RU" sz="2000" dirty="0" err="1">
                <a:solidFill>
                  <a:srgbClr val="333333"/>
                </a:solidFill>
                <a:latin typeface="georgia" panose="02040502050405020303" pitchFamily="18" charset="0"/>
              </a:rPr>
              <a:t>атқаруға</a:t>
            </a:r>
            <a:r>
              <a:rPr lang="ru-RU" sz="2000" dirty="0">
                <a:solidFill>
                  <a:srgbClr val="333333"/>
                </a:solidFill>
                <a:latin typeface="georgia" panose="02040502050405020303" pitchFamily="18" charset="0"/>
              </a:rPr>
              <a:t> </a:t>
            </a:r>
            <a:r>
              <a:rPr lang="ru-RU" sz="2000" dirty="0" err="1">
                <a:solidFill>
                  <a:srgbClr val="333333"/>
                </a:solidFill>
                <a:latin typeface="georgia" panose="02040502050405020303" pitchFamily="18" charset="0"/>
              </a:rPr>
              <a:t>қабілеті</a:t>
            </a:r>
            <a:r>
              <a:rPr lang="ru-RU" sz="2000" dirty="0">
                <a:solidFill>
                  <a:srgbClr val="333333"/>
                </a:solidFill>
                <a:latin typeface="georgia" panose="02040502050405020303" pitchFamily="18" charset="0"/>
              </a:rPr>
              <a:t> </a:t>
            </a:r>
            <a:r>
              <a:rPr lang="ru-RU" sz="2000" dirty="0" err="1">
                <a:solidFill>
                  <a:srgbClr val="333333"/>
                </a:solidFill>
                <a:latin typeface="georgia" panose="02040502050405020303" pitchFamily="18" charset="0"/>
              </a:rPr>
              <a:t>төмендейді</a:t>
            </a:r>
            <a:r>
              <a:rPr lang="ru-RU" sz="2000" dirty="0">
                <a:solidFill>
                  <a:srgbClr val="333333"/>
                </a:solidFill>
                <a:latin typeface="georgia" panose="02040502050405020303" pitchFamily="18" charset="0"/>
              </a:rPr>
              <a:t>. </a:t>
            </a:r>
            <a:r>
              <a:rPr lang="ru-RU" sz="2000" dirty="0" err="1">
                <a:solidFill>
                  <a:srgbClr val="333333"/>
                </a:solidFill>
                <a:latin typeface="georgia" panose="02040502050405020303" pitchFamily="18" charset="0"/>
              </a:rPr>
              <a:t>Бұл</a:t>
            </a:r>
            <a:r>
              <a:rPr lang="ru-RU" sz="2000" dirty="0">
                <a:solidFill>
                  <a:srgbClr val="333333"/>
                </a:solidFill>
                <a:latin typeface="georgia" panose="02040502050405020303" pitchFamily="18" charset="0"/>
              </a:rPr>
              <a:t> </a:t>
            </a:r>
            <a:r>
              <a:rPr lang="ru-RU" sz="2000" dirty="0" err="1">
                <a:solidFill>
                  <a:srgbClr val="333333"/>
                </a:solidFill>
                <a:latin typeface="georgia" panose="02040502050405020303" pitchFamily="18" charset="0"/>
              </a:rPr>
              <a:t>кезде</a:t>
            </a:r>
            <a:r>
              <a:rPr lang="ru-RU" sz="2000" dirty="0">
                <a:solidFill>
                  <a:srgbClr val="333333"/>
                </a:solidFill>
                <a:latin typeface="georgia" panose="02040502050405020303" pitchFamily="18" charset="0"/>
              </a:rPr>
              <a:t> </a:t>
            </a:r>
            <a:r>
              <a:rPr lang="ru-RU" sz="2000" dirty="0" err="1">
                <a:solidFill>
                  <a:srgbClr val="333333"/>
                </a:solidFill>
                <a:latin typeface="georgia" panose="02040502050405020303" pitchFamily="18" charset="0"/>
              </a:rPr>
              <a:t>адамның</a:t>
            </a:r>
            <a:r>
              <a:rPr lang="ru-RU" sz="2000" dirty="0">
                <a:solidFill>
                  <a:srgbClr val="333333"/>
                </a:solidFill>
                <a:latin typeface="georgia" panose="02040502050405020303" pitchFamily="18" charset="0"/>
              </a:rPr>
              <a:t> </a:t>
            </a:r>
            <a:r>
              <a:rPr lang="ru-RU" sz="2000" dirty="0" err="1">
                <a:solidFill>
                  <a:srgbClr val="333333"/>
                </a:solidFill>
                <a:latin typeface="georgia" panose="02040502050405020303" pitchFamily="18" charset="0"/>
              </a:rPr>
              <a:t>қоршаған</a:t>
            </a:r>
            <a:r>
              <a:rPr lang="ru-RU" sz="2000" dirty="0">
                <a:solidFill>
                  <a:srgbClr val="333333"/>
                </a:solidFill>
                <a:latin typeface="georgia" panose="02040502050405020303" pitchFamily="18" charset="0"/>
              </a:rPr>
              <a:t> орта </a:t>
            </a:r>
            <a:r>
              <a:rPr lang="ru-RU" sz="2000" dirty="0" err="1">
                <a:solidFill>
                  <a:srgbClr val="333333"/>
                </a:solidFill>
                <a:latin typeface="georgia" panose="02040502050405020303" pitchFamily="18" charset="0"/>
              </a:rPr>
              <a:t>жағдайларына</a:t>
            </a:r>
            <a:r>
              <a:rPr lang="ru-RU" sz="2000" dirty="0">
                <a:solidFill>
                  <a:srgbClr val="333333"/>
                </a:solidFill>
                <a:latin typeface="georgia" panose="02040502050405020303" pitchFamily="18" charset="0"/>
              </a:rPr>
              <a:t> </a:t>
            </a:r>
            <a:r>
              <a:rPr lang="ru-RU" sz="2000" dirty="0" err="1">
                <a:solidFill>
                  <a:srgbClr val="333333"/>
                </a:solidFill>
                <a:latin typeface="georgia" panose="02040502050405020303" pitchFamily="18" charset="0"/>
              </a:rPr>
              <a:t>бейімделу</a:t>
            </a:r>
            <a:r>
              <a:rPr lang="ru-RU" sz="2000" dirty="0">
                <a:solidFill>
                  <a:srgbClr val="333333"/>
                </a:solidFill>
                <a:latin typeface="georgia" panose="02040502050405020303" pitchFamily="18" charset="0"/>
              </a:rPr>
              <a:t> </a:t>
            </a:r>
            <a:r>
              <a:rPr lang="ru-RU" sz="2000" dirty="0" err="1">
                <a:solidFill>
                  <a:srgbClr val="333333"/>
                </a:solidFill>
                <a:latin typeface="georgia" panose="02040502050405020303" pitchFamily="18" charset="0"/>
              </a:rPr>
              <a:t>мүмкіншіліктері</a:t>
            </a:r>
            <a:r>
              <a:rPr lang="ru-RU" sz="2000" dirty="0">
                <a:solidFill>
                  <a:srgbClr val="333333"/>
                </a:solidFill>
                <a:latin typeface="georgia" panose="02040502050405020303" pitchFamily="18" charset="0"/>
              </a:rPr>
              <a:t> </a:t>
            </a:r>
            <a:r>
              <a:rPr lang="ru-RU" sz="2000" dirty="0" err="1">
                <a:solidFill>
                  <a:srgbClr val="333333"/>
                </a:solidFill>
                <a:latin typeface="georgia" panose="02040502050405020303" pitchFamily="18" charset="0"/>
              </a:rPr>
              <a:t>азаяды</a:t>
            </a:r>
            <a:r>
              <a:rPr lang="ru-RU" sz="2000" dirty="0">
                <a:solidFill>
                  <a:srgbClr val="333333"/>
                </a:solidFill>
                <a:latin typeface="georgia" panose="02040502050405020303" pitchFamily="18" charset="0"/>
              </a:rPr>
              <a:t>. </a:t>
            </a:r>
            <a:r>
              <a:rPr lang="ru-RU" sz="2000" dirty="0" err="1">
                <a:solidFill>
                  <a:srgbClr val="333333"/>
                </a:solidFill>
                <a:latin typeface="georgia" panose="02040502050405020303" pitchFamily="18" charset="0"/>
              </a:rPr>
              <a:t>Сондықтан</a:t>
            </a:r>
            <a:r>
              <a:rPr lang="ru-RU" sz="2000" dirty="0">
                <a:solidFill>
                  <a:srgbClr val="333333"/>
                </a:solidFill>
                <a:latin typeface="georgia" panose="02040502050405020303" pitchFamily="18" charset="0"/>
              </a:rPr>
              <a:t> </a:t>
            </a:r>
            <a:r>
              <a:rPr lang="ru-RU" sz="2000" dirty="0" err="1">
                <a:solidFill>
                  <a:srgbClr val="333333"/>
                </a:solidFill>
                <a:latin typeface="georgia" panose="02040502050405020303" pitchFamily="18" charset="0"/>
              </a:rPr>
              <a:t>бір</a:t>
            </a:r>
            <a:r>
              <a:rPr lang="ru-RU" sz="2000" dirty="0">
                <a:solidFill>
                  <a:srgbClr val="333333"/>
                </a:solidFill>
                <a:latin typeface="georgia" panose="02040502050405020303" pitchFamily="18" charset="0"/>
              </a:rPr>
              <a:t> </a:t>
            </a:r>
            <a:r>
              <a:rPr lang="ru-RU" sz="2000" dirty="0" err="1">
                <a:solidFill>
                  <a:srgbClr val="333333"/>
                </a:solidFill>
                <a:latin typeface="georgia" panose="02040502050405020303" pitchFamily="18" charset="0"/>
              </a:rPr>
              <a:t>себептен</a:t>
            </a:r>
            <a:r>
              <a:rPr lang="ru-RU" sz="2000" dirty="0">
                <a:solidFill>
                  <a:srgbClr val="333333"/>
                </a:solidFill>
                <a:latin typeface="georgia" panose="02040502050405020303" pitchFamily="18" charset="0"/>
              </a:rPr>
              <a:t> </a:t>
            </a:r>
            <a:r>
              <a:rPr lang="ru-RU" sz="2000" dirty="0" err="1">
                <a:solidFill>
                  <a:srgbClr val="333333"/>
                </a:solidFill>
                <a:latin typeface="georgia" panose="02040502050405020303" pitchFamily="18" charset="0"/>
              </a:rPr>
              <a:t>болмаса</a:t>
            </a:r>
            <a:r>
              <a:rPr lang="ru-RU" sz="2000" dirty="0">
                <a:solidFill>
                  <a:srgbClr val="333333"/>
                </a:solidFill>
                <a:latin typeface="georgia" panose="02040502050405020303" pitchFamily="18" charset="0"/>
              </a:rPr>
              <a:t>, </a:t>
            </a:r>
            <a:r>
              <a:rPr lang="ru-RU" sz="2000" dirty="0" err="1">
                <a:solidFill>
                  <a:srgbClr val="333333"/>
                </a:solidFill>
                <a:latin typeface="georgia" panose="02040502050405020303" pitchFamily="18" charset="0"/>
              </a:rPr>
              <a:t>екінші</a:t>
            </a:r>
            <a:r>
              <a:rPr lang="ru-RU" sz="2000" dirty="0">
                <a:solidFill>
                  <a:srgbClr val="333333"/>
                </a:solidFill>
                <a:latin typeface="georgia" panose="02040502050405020303" pitchFamily="18" charset="0"/>
              </a:rPr>
              <a:t> </a:t>
            </a:r>
            <a:r>
              <a:rPr lang="ru-RU" sz="2000" dirty="0" err="1">
                <a:solidFill>
                  <a:srgbClr val="333333"/>
                </a:solidFill>
                <a:latin typeface="georgia" panose="02040502050405020303" pitchFamily="18" charset="0"/>
              </a:rPr>
              <a:t>бір</a:t>
            </a:r>
            <a:r>
              <a:rPr lang="ru-RU" sz="2000" dirty="0">
                <a:solidFill>
                  <a:srgbClr val="333333"/>
                </a:solidFill>
                <a:latin typeface="georgia" panose="02040502050405020303" pitchFamily="18" charset="0"/>
              </a:rPr>
              <a:t> </a:t>
            </a:r>
            <a:r>
              <a:rPr lang="ru-RU" sz="2000" dirty="0" err="1">
                <a:solidFill>
                  <a:srgbClr val="333333"/>
                </a:solidFill>
                <a:latin typeface="georgia" panose="02040502050405020303" pitchFamily="18" charset="0"/>
              </a:rPr>
              <a:t>себептен</a:t>
            </a:r>
            <a:r>
              <a:rPr lang="ru-RU" sz="2000" dirty="0">
                <a:solidFill>
                  <a:srgbClr val="333333"/>
                </a:solidFill>
                <a:latin typeface="georgia" panose="02040502050405020303" pitchFamily="18" charset="0"/>
              </a:rPr>
              <a:t> </a:t>
            </a:r>
            <a:r>
              <a:rPr lang="ru-RU" sz="2000" dirty="0" err="1">
                <a:solidFill>
                  <a:srgbClr val="333333"/>
                </a:solidFill>
                <a:latin typeface="georgia" panose="02040502050405020303" pitchFamily="18" charset="0"/>
              </a:rPr>
              <a:t>кәрі</a:t>
            </a:r>
            <a:r>
              <a:rPr lang="ru-RU" sz="2000" dirty="0">
                <a:solidFill>
                  <a:srgbClr val="333333"/>
                </a:solidFill>
                <a:latin typeface="georgia" panose="02040502050405020303" pitchFamily="18" charset="0"/>
              </a:rPr>
              <a:t> </a:t>
            </a:r>
            <a:r>
              <a:rPr lang="ru-RU" sz="2000" dirty="0" err="1">
                <a:solidFill>
                  <a:srgbClr val="333333"/>
                </a:solidFill>
                <a:latin typeface="georgia" panose="02040502050405020303" pitchFamily="18" charset="0"/>
              </a:rPr>
              <a:t>адамның</a:t>
            </a:r>
            <a:r>
              <a:rPr lang="ru-RU" sz="2000" dirty="0">
                <a:solidFill>
                  <a:srgbClr val="333333"/>
                </a:solidFill>
                <a:latin typeface="georgia" panose="02040502050405020303" pitchFamily="18" charset="0"/>
              </a:rPr>
              <a:t> </a:t>
            </a:r>
            <a:r>
              <a:rPr lang="ru-RU" sz="2000" dirty="0" err="1">
                <a:solidFill>
                  <a:srgbClr val="333333"/>
                </a:solidFill>
                <a:latin typeface="georgia" panose="02040502050405020303" pitchFamily="18" charset="0"/>
              </a:rPr>
              <a:t>көз</a:t>
            </a:r>
            <a:r>
              <a:rPr lang="ru-RU" sz="2000" dirty="0">
                <a:solidFill>
                  <a:srgbClr val="333333"/>
                </a:solidFill>
                <a:latin typeface="georgia" panose="02040502050405020303" pitchFamily="18" charset="0"/>
              </a:rPr>
              <a:t> </a:t>
            </a:r>
            <a:r>
              <a:rPr lang="ru-RU" sz="2000" dirty="0" err="1">
                <a:solidFill>
                  <a:srgbClr val="333333"/>
                </a:solidFill>
                <a:latin typeface="georgia" panose="02040502050405020303" pitchFamily="18" charset="0"/>
              </a:rPr>
              <a:t>жұмуы</a:t>
            </a:r>
            <a:r>
              <a:rPr lang="ru-RU" sz="2000" dirty="0">
                <a:solidFill>
                  <a:srgbClr val="333333"/>
                </a:solidFill>
                <a:latin typeface="georgia" panose="02040502050405020303" pitchFamily="18" charset="0"/>
              </a:rPr>
              <a:t> </a:t>
            </a:r>
            <a:r>
              <a:rPr lang="ru-RU" sz="2000" dirty="0" err="1">
                <a:solidFill>
                  <a:srgbClr val="333333"/>
                </a:solidFill>
                <a:latin typeface="georgia" panose="02040502050405020303" pitchFamily="18" charset="0"/>
              </a:rPr>
              <a:t>сөзсіз</a:t>
            </a:r>
            <a:r>
              <a:rPr lang="ru-RU" sz="2000" dirty="0">
                <a:solidFill>
                  <a:srgbClr val="333333"/>
                </a:solidFill>
                <a:latin typeface="georgia" panose="02040502050405020303" pitchFamily="18" charset="0"/>
              </a:rPr>
              <a:t>. </a:t>
            </a:r>
            <a:r>
              <a:rPr lang="ru-RU" sz="2000" dirty="0" err="1">
                <a:solidFill>
                  <a:srgbClr val="333333"/>
                </a:solidFill>
                <a:latin typeface="georgia" panose="02040502050405020303" pitchFamily="18" charset="0"/>
              </a:rPr>
              <a:t>Өйткені</a:t>
            </a:r>
            <a:r>
              <a:rPr lang="ru-RU" sz="2000" dirty="0">
                <a:solidFill>
                  <a:srgbClr val="333333"/>
                </a:solidFill>
                <a:latin typeface="georgia" panose="02040502050405020303" pitchFamily="18" charset="0"/>
              </a:rPr>
              <a:t> </a:t>
            </a:r>
            <a:r>
              <a:rPr lang="ru-RU" sz="2000" dirty="0" err="1">
                <a:solidFill>
                  <a:srgbClr val="333333"/>
                </a:solidFill>
                <a:latin typeface="georgia" panose="02040502050405020303" pitchFamily="18" charset="0"/>
              </a:rPr>
              <a:t>олардың</a:t>
            </a:r>
            <a:r>
              <a:rPr lang="ru-RU" sz="2000" dirty="0">
                <a:solidFill>
                  <a:srgbClr val="333333"/>
                </a:solidFill>
                <a:latin typeface="georgia" panose="02040502050405020303" pitchFamily="18" charset="0"/>
              </a:rPr>
              <a:t> </a:t>
            </a:r>
            <a:r>
              <a:rPr lang="ru-RU" sz="2000" dirty="0" err="1">
                <a:solidFill>
                  <a:srgbClr val="333333"/>
                </a:solidFill>
                <a:latin typeface="georgia" panose="02040502050405020303" pitchFamily="18" charset="0"/>
              </a:rPr>
              <a:t>ішкі</a:t>
            </a:r>
            <a:r>
              <a:rPr lang="ru-RU" sz="2000" dirty="0">
                <a:solidFill>
                  <a:srgbClr val="333333"/>
                </a:solidFill>
                <a:latin typeface="georgia" panose="02040502050405020303" pitchFamily="18" charset="0"/>
              </a:rPr>
              <a:t> </a:t>
            </a:r>
            <a:r>
              <a:rPr lang="ru-RU" sz="2000" dirty="0" err="1">
                <a:solidFill>
                  <a:srgbClr val="333333"/>
                </a:solidFill>
                <a:latin typeface="georgia" panose="02040502050405020303" pitchFamily="18" charset="0"/>
              </a:rPr>
              <a:t>ортасының</a:t>
            </a:r>
            <a:r>
              <a:rPr lang="ru-RU" sz="2000" dirty="0">
                <a:solidFill>
                  <a:srgbClr val="333333"/>
                </a:solidFill>
                <a:latin typeface="georgia" panose="02040502050405020303" pitchFamily="18" charset="0"/>
              </a:rPr>
              <a:t> </a:t>
            </a:r>
            <a:r>
              <a:rPr lang="ru-RU" sz="2000" dirty="0" err="1">
                <a:solidFill>
                  <a:srgbClr val="333333"/>
                </a:solidFill>
                <a:latin typeface="georgia" panose="02040502050405020303" pitchFamily="18" charset="0"/>
              </a:rPr>
              <a:t>тұрақтылығын</a:t>
            </a:r>
            <a:r>
              <a:rPr lang="ru-RU" sz="2000" dirty="0">
                <a:solidFill>
                  <a:srgbClr val="333333"/>
                </a:solidFill>
                <a:latin typeface="georgia" panose="02040502050405020303" pitchFamily="18" charset="0"/>
              </a:rPr>
              <a:t> </a:t>
            </a:r>
            <a:r>
              <a:rPr lang="ru-RU" sz="2000" dirty="0" err="1">
                <a:solidFill>
                  <a:srgbClr val="333333"/>
                </a:solidFill>
                <a:latin typeface="georgia" panose="02040502050405020303" pitchFamily="18" charset="0"/>
              </a:rPr>
              <a:t>қадағалау</a:t>
            </a:r>
            <a:r>
              <a:rPr lang="ru-RU" sz="2000" dirty="0">
                <a:solidFill>
                  <a:srgbClr val="333333"/>
                </a:solidFill>
                <a:latin typeface="georgia" panose="02040502050405020303" pitchFamily="18" charset="0"/>
              </a:rPr>
              <a:t> </a:t>
            </a:r>
            <a:r>
              <a:rPr lang="ru-RU" sz="2000" dirty="0" err="1">
                <a:solidFill>
                  <a:srgbClr val="333333"/>
                </a:solidFill>
                <a:latin typeface="georgia" panose="02040502050405020303" pitchFamily="18" charset="0"/>
              </a:rPr>
              <a:t>мүмкіншіліктері</a:t>
            </a:r>
            <a:r>
              <a:rPr lang="ru-RU" sz="2000" dirty="0">
                <a:solidFill>
                  <a:srgbClr val="333333"/>
                </a:solidFill>
                <a:latin typeface="georgia" panose="02040502050405020303" pitchFamily="18" charset="0"/>
              </a:rPr>
              <a:t> </a:t>
            </a:r>
            <a:r>
              <a:rPr lang="ru-RU" sz="2000" dirty="0" err="1">
                <a:solidFill>
                  <a:srgbClr val="333333"/>
                </a:solidFill>
                <a:latin typeface="georgia" panose="02040502050405020303" pitchFamily="18" charset="0"/>
              </a:rPr>
              <a:t>бұзылады</a:t>
            </a:r>
            <a:r>
              <a:rPr lang="ru-RU" sz="2000" dirty="0">
                <a:solidFill>
                  <a:srgbClr val="333333"/>
                </a:solidFill>
                <a:latin typeface="georgia" panose="02040502050405020303" pitchFamily="18" charset="0"/>
              </a:rPr>
              <a:t>. </a:t>
            </a:r>
            <a:r>
              <a:rPr lang="ru-RU" sz="2000" dirty="0" err="1">
                <a:solidFill>
                  <a:srgbClr val="333333"/>
                </a:solidFill>
                <a:latin typeface="georgia" panose="02040502050405020303" pitchFamily="18" charset="0"/>
              </a:rPr>
              <a:t>Қартаюдың</a:t>
            </a:r>
            <a:r>
              <a:rPr lang="ru-RU" sz="2000" dirty="0">
                <a:solidFill>
                  <a:srgbClr val="333333"/>
                </a:solidFill>
                <a:latin typeface="georgia" panose="02040502050405020303" pitchFamily="18" charset="0"/>
              </a:rPr>
              <a:t> </a:t>
            </a:r>
            <a:r>
              <a:rPr lang="ru-RU" sz="2000" dirty="0" err="1">
                <a:solidFill>
                  <a:srgbClr val="333333"/>
                </a:solidFill>
                <a:latin typeface="georgia" panose="02040502050405020303" pitchFamily="18" charset="0"/>
              </a:rPr>
              <a:t>бұл</a:t>
            </a:r>
            <a:r>
              <a:rPr lang="ru-RU" sz="2000" dirty="0">
                <a:solidFill>
                  <a:srgbClr val="333333"/>
                </a:solidFill>
                <a:latin typeface="georgia" panose="02040502050405020303" pitchFamily="18" charset="0"/>
              </a:rPr>
              <a:t> </a:t>
            </a:r>
            <a:r>
              <a:rPr lang="ru-RU" sz="2000" dirty="0" err="1">
                <a:solidFill>
                  <a:srgbClr val="333333"/>
                </a:solidFill>
                <a:latin typeface="georgia" panose="02040502050405020303" pitchFamily="18" charset="0"/>
              </a:rPr>
              <a:t>көрінісі</a:t>
            </a:r>
            <a:r>
              <a:rPr lang="ru-RU" sz="2000" dirty="0">
                <a:solidFill>
                  <a:srgbClr val="333333"/>
                </a:solidFill>
                <a:latin typeface="georgia" panose="02040502050405020303" pitchFamily="18" charset="0"/>
              </a:rPr>
              <a:t> </a:t>
            </a:r>
            <a:r>
              <a:rPr lang="ru-RU" sz="2000" dirty="0" err="1">
                <a:solidFill>
                  <a:srgbClr val="333333"/>
                </a:solidFill>
                <a:latin typeface="georgia" panose="02040502050405020303" pitchFamily="18" charset="0"/>
              </a:rPr>
              <a:t>ретінде</a:t>
            </a:r>
            <a:r>
              <a:rPr lang="ru-RU" sz="2000" dirty="0">
                <a:solidFill>
                  <a:srgbClr val="333333"/>
                </a:solidFill>
                <a:latin typeface="georgia" panose="02040502050405020303" pitchFamily="18" charset="0"/>
              </a:rPr>
              <a:t> </a:t>
            </a:r>
            <a:r>
              <a:rPr lang="ru-RU" sz="2000" dirty="0" err="1">
                <a:solidFill>
                  <a:srgbClr val="333333"/>
                </a:solidFill>
                <a:latin typeface="georgia" panose="02040502050405020303" pitchFamily="18" charset="0"/>
              </a:rPr>
              <a:t>организмде</a:t>
            </a:r>
            <a:r>
              <a:rPr lang="ru-RU" sz="2000" dirty="0">
                <a:solidFill>
                  <a:srgbClr val="333333"/>
                </a:solidFill>
                <a:latin typeface="georgia" panose="02040502050405020303" pitchFamily="18" charset="0"/>
              </a:rPr>
              <a:t> </a:t>
            </a:r>
            <a:r>
              <a:rPr lang="ru-RU" sz="2000" dirty="0" err="1">
                <a:solidFill>
                  <a:srgbClr val="333333"/>
                </a:solidFill>
                <a:latin typeface="georgia" panose="02040502050405020303" pitchFamily="18" charset="0"/>
              </a:rPr>
              <a:t>дәнекер</a:t>
            </a:r>
            <a:r>
              <a:rPr lang="ru-RU" sz="2000" dirty="0">
                <a:solidFill>
                  <a:srgbClr val="333333"/>
                </a:solidFill>
                <a:latin typeface="georgia" panose="02040502050405020303" pitchFamily="18" charset="0"/>
              </a:rPr>
              <a:t> </a:t>
            </a:r>
            <a:r>
              <a:rPr lang="ru-RU" sz="2000" dirty="0" err="1">
                <a:solidFill>
                  <a:srgbClr val="333333"/>
                </a:solidFill>
                <a:latin typeface="georgia" panose="02040502050405020303" pitchFamily="18" charset="0"/>
              </a:rPr>
              <a:t>тіндердің</a:t>
            </a:r>
            <a:r>
              <a:rPr lang="ru-RU" sz="2000" dirty="0">
                <a:solidFill>
                  <a:srgbClr val="333333"/>
                </a:solidFill>
                <a:latin typeface="georgia" panose="02040502050405020303" pitchFamily="18" charset="0"/>
              </a:rPr>
              <a:t> </a:t>
            </a:r>
            <a:r>
              <a:rPr lang="ru-RU" sz="2000" dirty="0" err="1">
                <a:solidFill>
                  <a:srgbClr val="333333"/>
                </a:solidFill>
                <a:latin typeface="georgia" panose="02040502050405020303" pitchFamily="18" charset="0"/>
              </a:rPr>
              <a:t>артық</a:t>
            </a:r>
            <a:r>
              <a:rPr lang="ru-RU" sz="2000" dirty="0">
                <a:solidFill>
                  <a:srgbClr val="333333"/>
                </a:solidFill>
                <a:latin typeface="georgia" panose="02040502050405020303" pitchFamily="18" charset="0"/>
              </a:rPr>
              <a:t> </a:t>
            </a:r>
            <a:r>
              <a:rPr lang="ru-RU" sz="2000" dirty="0" err="1">
                <a:solidFill>
                  <a:srgbClr val="333333"/>
                </a:solidFill>
                <a:latin typeface="georgia" panose="02040502050405020303" pitchFamily="18" charset="0"/>
              </a:rPr>
              <a:t>өсуіп-өнуін</a:t>
            </a:r>
            <a:r>
              <a:rPr lang="ru-RU" sz="2000" dirty="0">
                <a:solidFill>
                  <a:srgbClr val="333333"/>
                </a:solidFill>
                <a:latin typeface="georgia" panose="02040502050405020303" pitchFamily="18" charset="0"/>
              </a:rPr>
              <a:t> </a:t>
            </a:r>
            <a:r>
              <a:rPr lang="ru-RU" sz="2000" dirty="0" err="1">
                <a:solidFill>
                  <a:srgbClr val="333333"/>
                </a:solidFill>
                <a:latin typeface="georgia" panose="02040502050405020303" pitchFamily="18" charset="0"/>
              </a:rPr>
              <a:t>айтуға</a:t>
            </a:r>
            <a:r>
              <a:rPr lang="ru-RU" sz="2000" dirty="0">
                <a:solidFill>
                  <a:srgbClr val="333333"/>
                </a:solidFill>
                <a:latin typeface="georgia" panose="02040502050405020303" pitchFamily="18" charset="0"/>
              </a:rPr>
              <a:t> </a:t>
            </a:r>
            <a:r>
              <a:rPr lang="ru-RU" sz="2000" dirty="0" err="1">
                <a:solidFill>
                  <a:srgbClr val="333333"/>
                </a:solidFill>
                <a:latin typeface="georgia" panose="02040502050405020303" pitchFamily="18" charset="0"/>
              </a:rPr>
              <a:t>болады</a:t>
            </a:r>
            <a:r>
              <a:rPr lang="ru-RU" sz="2000" dirty="0">
                <a:solidFill>
                  <a:srgbClr val="333333"/>
                </a:solidFill>
                <a:latin typeface="georgia" panose="02040502050405020303" pitchFamily="18" charset="0"/>
              </a:rPr>
              <a:t>. </a:t>
            </a:r>
            <a:r>
              <a:rPr lang="ru-RU" sz="2000" dirty="0" err="1">
                <a:solidFill>
                  <a:srgbClr val="333333"/>
                </a:solidFill>
                <a:latin typeface="georgia" panose="02040502050405020303" pitchFamily="18" charset="0"/>
              </a:rPr>
              <a:t>Осыдан</a:t>
            </a:r>
            <a:r>
              <a:rPr lang="ru-RU" sz="2000" dirty="0">
                <a:solidFill>
                  <a:srgbClr val="333333"/>
                </a:solidFill>
                <a:latin typeface="georgia" panose="02040502050405020303" pitchFamily="18" charset="0"/>
              </a:rPr>
              <a:t> </a:t>
            </a:r>
            <a:r>
              <a:rPr lang="ru-RU" sz="2000" dirty="0" err="1">
                <a:solidFill>
                  <a:srgbClr val="333333"/>
                </a:solidFill>
                <a:latin typeface="georgia" panose="02040502050405020303" pitchFamily="18" charset="0"/>
              </a:rPr>
              <a:t>өкпеде,жүректе,бауырда,бүйректе</a:t>
            </a:r>
            <a:r>
              <a:rPr lang="ru-RU" sz="2000" dirty="0">
                <a:solidFill>
                  <a:srgbClr val="333333"/>
                </a:solidFill>
                <a:latin typeface="georgia" panose="02040502050405020303" pitchFamily="18" charset="0"/>
              </a:rPr>
              <a:t> </a:t>
            </a:r>
            <a:r>
              <a:rPr lang="ru-RU" sz="2000" dirty="0" err="1">
                <a:solidFill>
                  <a:srgbClr val="333333"/>
                </a:solidFill>
                <a:latin typeface="georgia" panose="02040502050405020303" pitchFamily="18" charset="0"/>
              </a:rPr>
              <a:t>т.б</a:t>
            </a:r>
            <a:r>
              <a:rPr lang="ru-RU" sz="2000" dirty="0">
                <a:solidFill>
                  <a:srgbClr val="333333"/>
                </a:solidFill>
                <a:latin typeface="georgia" panose="02040502050405020303" pitchFamily="18" charset="0"/>
              </a:rPr>
              <a:t> </a:t>
            </a:r>
            <a:r>
              <a:rPr lang="ru-RU" sz="2000" dirty="0" err="1">
                <a:solidFill>
                  <a:srgbClr val="333333"/>
                </a:solidFill>
                <a:latin typeface="georgia" panose="02040502050405020303" pitchFamily="18" charset="0"/>
              </a:rPr>
              <a:t>ішкі</a:t>
            </a:r>
            <a:r>
              <a:rPr lang="ru-RU" sz="2000" dirty="0">
                <a:solidFill>
                  <a:srgbClr val="333333"/>
                </a:solidFill>
                <a:latin typeface="georgia" panose="02040502050405020303" pitchFamily="18" charset="0"/>
              </a:rPr>
              <a:t>  </a:t>
            </a:r>
            <a:r>
              <a:rPr lang="ru-RU" sz="2000" dirty="0" err="1">
                <a:solidFill>
                  <a:srgbClr val="333333"/>
                </a:solidFill>
                <a:latin typeface="georgia" panose="02040502050405020303" pitchFamily="18" charset="0"/>
              </a:rPr>
              <a:t>ағзаларда</a:t>
            </a:r>
            <a:r>
              <a:rPr lang="ru-RU" sz="2000" dirty="0">
                <a:solidFill>
                  <a:srgbClr val="333333"/>
                </a:solidFill>
                <a:latin typeface="georgia" panose="02040502050405020303" pitchFamily="18" charset="0"/>
              </a:rPr>
              <a:t> </a:t>
            </a:r>
            <a:r>
              <a:rPr lang="ru-RU" sz="2000" dirty="0" err="1">
                <a:solidFill>
                  <a:srgbClr val="333333"/>
                </a:solidFill>
                <a:latin typeface="georgia" panose="02040502050405020303" pitchFamily="18" charset="0"/>
              </a:rPr>
              <a:t>дәнекер</a:t>
            </a:r>
            <a:r>
              <a:rPr lang="ru-RU" sz="2000" dirty="0">
                <a:solidFill>
                  <a:srgbClr val="333333"/>
                </a:solidFill>
                <a:latin typeface="georgia" panose="02040502050405020303" pitchFamily="18" charset="0"/>
              </a:rPr>
              <a:t> </a:t>
            </a:r>
            <a:r>
              <a:rPr lang="ru-RU" sz="2000" dirty="0" err="1">
                <a:solidFill>
                  <a:srgbClr val="333333"/>
                </a:solidFill>
                <a:latin typeface="georgia" panose="02040502050405020303" pitchFamily="18" charset="0"/>
              </a:rPr>
              <a:t>тіндер</a:t>
            </a:r>
            <a:r>
              <a:rPr lang="ru-RU" sz="2000" dirty="0">
                <a:solidFill>
                  <a:srgbClr val="333333"/>
                </a:solidFill>
                <a:latin typeface="georgia" panose="02040502050405020303" pitchFamily="18" charset="0"/>
              </a:rPr>
              <a:t> </a:t>
            </a:r>
            <a:r>
              <a:rPr lang="ru-RU" sz="2000" dirty="0" err="1">
                <a:solidFill>
                  <a:srgbClr val="333333"/>
                </a:solidFill>
                <a:latin typeface="georgia" panose="02040502050405020303" pitchFamily="18" charset="0"/>
              </a:rPr>
              <a:t>артық</a:t>
            </a:r>
            <a:r>
              <a:rPr lang="ru-RU" sz="2000" dirty="0">
                <a:solidFill>
                  <a:srgbClr val="333333"/>
                </a:solidFill>
                <a:latin typeface="georgia" panose="02040502050405020303" pitchFamily="18" charset="0"/>
              </a:rPr>
              <a:t> </a:t>
            </a:r>
            <a:r>
              <a:rPr lang="ru-RU" sz="2000" dirty="0" err="1">
                <a:solidFill>
                  <a:srgbClr val="333333"/>
                </a:solidFill>
                <a:latin typeface="georgia" panose="02040502050405020303" pitchFamily="18" charset="0"/>
              </a:rPr>
              <a:t>өсіп</a:t>
            </a:r>
            <a:r>
              <a:rPr lang="ru-RU" sz="2000" dirty="0">
                <a:solidFill>
                  <a:srgbClr val="333333"/>
                </a:solidFill>
                <a:latin typeface="georgia" panose="02040502050405020303" pitchFamily="18" charset="0"/>
              </a:rPr>
              <a:t>, коллаген </a:t>
            </a:r>
            <a:r>
              <a:rPr lang="ru-RU" sz="2000" dirty="0" err="1">
                <a:solidFill>
                  <a:srgbClr val="333333"/>
                </a:solidFill>
                <a:latin typeface="georgia" panose="02040502050405020303" pitchFamily="18" charset="0"/>
              </a:rPr>
              <a:t>тіндері</a:t>
            </a:r>
            <a:r>
              <a:rPr lang="ru-RU" sz="2000" dirty="0">
                <a:solidFill>
                  <a:srgbClr val="333333"/>
                </a:solidFill>
                <a:latin typeface="georgia" panose="02040502050405020303" pitchFamily="18" charset="0"/>
              </a:rPr>
              <a:t> </a:t>
            </a:r>
            <a:r>
              <a:rPr lang="ru-RU" sz="2000" dirty="0" err="1">
                <a:solidFill>
                  <a:srgbClr val="333333"/>
                </a:solidFill>
                <a:latin typeface="georgia" panose="02040502050405020303" pitchFamily="18" charset="0"/>
              </a:rPr>
              <a:t>көбейеді</a:t>
            </a:r>
            <a:r>
              <a:rPr lang="ru-RU" sz="2000" dirty="0">
                <a:solidFill>
                  <a:srgbClr val="333333"/>
                </a:solidFill>
                <a:latin typeface="georgia" panose="02040502050405020303" pitchFamily="18" charset="0"/>
              </a:rPr>
              <a:t>, </a:t>
            </a:r>
            <a:r>
              <a:rPr lang="ru-RU" sz="2000" dirty="0" err="1">
                <a:solidFill>
                  <a:srgbClr val="333333"/>
                </a:solidFill>
                <a:latin typeface="georgia" panose="02040502050405020303" pitchFamily="18" charset="0"/>
              </a:rPr>
              <a:t>керісінше</a:t>
            </a:r>
            <a:r>
              <a:rPr lang="ru-RU" sz="2000" dirty="0">
                <a:solidFill>
                  <a:srgbClr val="333333"/>
                </a:solidFill>
                <a:latin typeface="georgia" panose="02040502050405020303" pitchFamily="18" charset="0"/>
              </a:rPr>
              <a:t>, </a:t>
            </a:r>
            <a:r>
              <a:rPr lang="ru-RU" sz="2000" dirty="0" err="1">
                <a:solidFill>
                  <a:srgbClr val="333333"/>
                </a:solidFill>
                <a:latin typeface="georgia" panose="02040502050405020303" pitchFamily="18" charset="0"/>
              </a:rPr>
              <a:t>оларда</a:t>
            </a:r>
            <a:r>
              <a:rPr lang="ru-RU" sz="2000" dirty="0">
                <a:solidFill>
                  <a:srgbClr val="333333"/>
                </a:solidFill>
                <a:latin typeface="georgia" panose="02040502050405020303" pitchFamily="18" charset="0"/>
              </a:rPr>
              <a:t> </a:t>
            </a:r>
            <a:r>
              <a:rPr lang="ru-RU" sz="2000" dirty="0" err="1">
                <a:solidFill>
                  <a:srgbClr val="333333"/>
                </a:solidFill>
                <a:latin typeface="georgia" panose="02040502050405020303" pitchFamily="18" charset="0"/>
              </a:rPr>
              <a:t>серпімді</a:t>
            </a:r>
            <a:r>
              <a:rPr lang="ru-RU" sz="2000" dirty="0">
                <a:solidFill>
                  <a:srgbClr val="333333"/>
                </a:solidFill>
                <a:latin typeface="georgia" panose="02040502050405020303" pitchFamily="18" charset="0"/>
              </a:rPr>
              <a:t> </a:t>
            </a:r>
            <a:r>
              <a:rPr lang="ru-RU" sz="2000" dirty="0" err="1">
                <a:solidFill>
                  <a:srgbClr val="333333"/>
                </a:solidFill>
                <a:latin typeface="georgia" panose="02040502050405020303" pitchFamily="18" charset="0"/>
              </a:rPr>
              <a:t>талшықтар</a:t>
            </a:r>
            <a:r>
              <a:rPr lang="ru-RU" sz="2000" dirty="0">
                <a:solidFill>
                  <a:srgbClr val="333333"/>
                </a:solidFill>
                <a:latin typeface="georgia" panose="02040502050405020303" pitchFamily="18" charset="0"/>
              </a:rPr>
              <a:t> </a:t>
            </a:r>
            <a:r>
              <a:rPr lang="ru-RU" sz="2000" dirty="0" err="1">
                <a:solidFill>
                  <a:srgbClr val="333333"/>
                </a:solidFill>
                <a:latin typeface="georgia" panose="02040502050405020303" pitchFamily="18" charset="0"/>
              </a:rPr>
              <a:t>азаяды</a:t>
            </a:r>
            <a:r>
              <a:rPr lang="ru-RU" sz="2000" dirty="0">
                <a:solidFill>
                  <a:srgbClr val="333333"/>
                </a:solidFill>
                <a:latin typeface="georgia" panose="02040502050405020303" pitchFamily="18" charset="0"/>
              </a:rPr>
              <a:t>. </a:t>
            </a:r>
            <a:r>
              <a:rPr lang="ru-RU" sz="2000" dirty="0" err="1">
                <a:solidFill>
                  <a:srgbClr val="333333"/>
                </a:solidFill>
                <a:latin typeface="georgia" panose="02040502050405020303" pitchFamily="18" charset="0"/>
              </a:rPr>
              <a:t>Коллагеннің</a:t>
            </a:r>
            <a:r>
              <a:rPr lang="ru-RU" sz="2000" dirty="0">
                <a:solidFill>
                  <a:srgbClr val="333333"/>
                </a:solidFill>
                <a:latin typeface="georgia" panose="02040502050405020303" pitchFamily="18" charset="0"/>
              </a:rPr>
              <a:t> </a:t>
            </a:r>
            <a:r>
              <a:rPr lang="ru-RU" sz="2000" dirty="0" err="1">
                <a:solidFill>
                  <a:srgbClr val="333333"/>
                </a:solidFill>
                <a:latin typeface="georgia" panose="02040502050405020303" pitchFamily="18" charset="0"/>
              </a:rPr>
              <a:t>артық</a:t>
            </a:r>
            <a:r>
              <a:rPr lang="ru-RU" sz="2000" dirty="0">
                <a:solidFill>
                  <a:srgbClr val="333333"/>
                </a:solidFill>
                <a:latin typeface="georgia" panose="02040502050405020303" pitchFamily="18" charset="0"/>
              </a:rPr>
              <a:t> </a:t>
            </a:r>
            <a:r>
              <a:rPr lang="ru-RU" sz="2000" dirty="0" err="1">
                <a:solidFill>
                  <a:srgbClr val="333333"/>
                </a:solidFill>
                <a:latin typeface="georgia" panose="02040502050405020303" pitchFamily="18" charset="0"/>
              </a:rPr>
              <a:t>өсіп</a:t>
            </a:r>
            <a:r>
              <a:rPr lang="ru-RU" sz="2000" dirty="0">
                <a:solidFill>
                  <a:srgbClr val="333333"/>
                </a:solidFill>
                <a:latin typeface="georgia" panose="02040502050405020303" pitchFamily="18" charset="0"/>
              </a:rPr>
              <a:t> </a:t>
            </a:r>
            <a:r>
              <a:rPr lang="ru-RU" sz="2000" dirty="0" err="1">
                <a:solidFill>
                  <a:srgbClr val="333333"/>
                </a:solidFill>
                <a:latin typeface="georgia" panose="02040502050405020303" pitchFamily="18" charset="0"/>
              </a:rPr>
              <a:t>кетуінен</a:t>
            </a:r>
            <a:r>
              <a:rPr lang="ru-RU" sz="2000" dirty="0">
                <a:solidFill>
                  <a:srgbClr val="333333"/>
                </a:solidFill>
                <a:latin typeface="georgia" panose="02040502050405020303" pitchFamily="18" charset="0"/>
              </a:rPr>
              <a:t> </a:t>
            </a:r>
            <a:r>
              <a:rPr lang="ru-RU" sz="2000" dirty="0" err="1">
                <a:solidFill>
                  <a:srgbClr val="333333"/>
                </a:solidFill>
                <a:latin typeface="georgia" panose="02040502050405020303" pitchFamily="18" charset="0"/>
              </a:rPr>
              <a:t>дәнекр</a:t>
            </a:r>
            <a:r>
              <a:rPr lang="ru-RU" sz="2000" dirty="0">
                <a:solidFill>
                  <a:srgbClr val="333333"/>
                </a:solidFill>
                <a:latin typeface="georgia" panose="02040502050405020303" pitchFamily="18" charset="0"/>
              </a:rPr>
              <a:t> </a:t>
            </a:r>
            <a:r>
              <a:rPr lang="ru-RU" sz="2000" dirty="0" err="1">
                <a:solidFill>
                  <a:srgbClr val="333333"/>
                </a:solidFill>
                <a:latin typeface="georgia" panose="02040502050405020303" pitchFamily="18" charset="0"/>
              </a:rPr>
              <a:t>тіндерінің</a:t>
            </a:r>
            <a:r>
              <a:rPr lang="ru-RU" sz="2000" dirty="0">
                <a:solidFill>
                  <a:srgbClr val="333333"/>
                </a:solidFill>
                <a:latin typeface="georgia" panose="02040502050405020303" pitchFamily="18" charset="0"/>
              </a:rPr>
              <a:t> </a:t>
            </a:r>
            <a:r>
              <a:rPr lang="ru-RU" sz="2000" dirty="0" err="1">
                <a:solidFill>
                  <a:srgbClr val="333333"/>
                </a:solidFill>
                <a:latin typeface="georgia" panose="02040502050405020303" pitchFamily="18" charset="0"/>
              </a:rPr>
              <a:t>созылғыштық</a:t>
            </a:r>
            <a:r>
              <a:rPr lang="ru-RU" sz="2000" dirty="0">
                <a:solidFill>
                  <a:srgbClr val="333333"/>
                </a:solidFill>
                <a:latin typeface="georgia" panose="02040502050405020303" pitchFamily="18" charset="0"/>
              </a:rPr>
              <a:t> </a:t>
            </a:r>
            <a:r>
              <a:rPr lang="ru-RU" sz="2000" dirty="0" err="1">
                <a:solidFill>
                  <a:srgbClr val="333333"/>
                </a:solidFill>
                <a:latin typeface="georgia" panose="02040502050405020303" pitchFamily="18" charset="0"/>
              </a:rPr>
              <a:t>қасиеті</a:t>
            </a:r>
            <a:r>
              <a:rPr lang="ru-RU" sz="2000" dirty="0">
                <a:solidFill>
                  <a:srgbClr val="333333"/>
                </a:solidFill>
                <a:latin typeface="georgia" panose="02040502050405020303" pitchFamily="18" charset="0"/>
              </a:rPr>
              <a:t> </a:t>
            </a:r>
            <a:r>
              <a:rPr lang="ru-RU" sz="2000" dirty="0" err="1">
                <a:solidFill>
                  <a:srgbClr val="333333"/>
                </a:solidFill>
                <a:latin typeface="georgia" panose="02040502050405020303" pitchFamily="18" charset="0"/>
              </a:rPr>
              <a:t>нашарлап</a:t>
            </a:r>
            <a:r>
              <a:rPr lang="ru-RU" sz="2000" dirty="0">
                <a:solidFill>
                  <a:srgbClr val="333333"/>
                </a:solidFill>
                <a:latin typeface="georgia" panose="02040502050405020303" pitchFamily="18" charset="0"/>
              </a:rPr>
              <a:t>, </a:t>
            </a:r>
            <a:r>
              <a:rPr lang="ru-RU" sz="2000" dirty="0" err="1">
                <a:solidFill>
                  <a:srgbClr val="333333"/>
                </a:solidFill>
                <a:latin typeface="georgia" panose="02040502050405020303" pitchFamily="18" charset="0"/>
              </a:rPr>
              <a:t>ағзалардың</a:t>
            </a:r>
            <a:r>
              <a:rPr lang="ru-RU" sz="2000" dirty="0">
                <a:solidFill>
                  <a:srgbClr val="333333"/>
                </a:solidFill>
                <a:latin typeface="georgia" panose="02040502050405020303" pitchFamily="18" charset="0"/>
              </a:rPr>
              <a:t>  </a:t>
            </a:r>
            <a:r>
              <a:rPr lang="ru-RU" sz="2000" dirty="0" err="1">
                <a:solidFill>
                  <a:srgbClr val="333333"/>
                </a:solidFill>
                <a:latin typeface="georgia" panose="02040502050405020303" pitchFamily="18" charset="0"/>
              </a:rPr>
              <a:t>беріштенуі</a:t>
            </a:r>
            <a:r>
              <a:rPr lang="ru-RU" sz="2000" dirty="0">
                <a:solidFill>
                  <a:srgbClr val="333333"/>
                </a:solidFill>
                <a:latin typeface="georgia" panose="02040502050405020303" pitchFamily="18" charset="0"/>
              </a:rPr>
              <a:t> </a:t>
            </a:r>
            <a:r>
              <a:rPr lang="ru-RU" sz="2000" dirty="0" err="1">
                <a:solidFill>
                  <a:srgbClr val="333333"/>
                </a:solidFill>
                <a:latin typeface="georgia" panose="02040502050405020303" pitchFamily="18" charset="0"/>
              </a:rPr>
              <a:t>дамиды</a:t>
            </a:r>
            <a:r>
              <a:rPr lang="ru-RU" sz="2000" dirty="0">
                <a:solidFill>
                  <a:srgbClr val="333333"/>
                </a:solidFill>
                <a:latin typeface="georgia" panose="02040502050405020303" pitchFamily="18" charset="0"/>
              </a:rPr>
              <a:t>. </a:t>
            </a:r>
            <a:r>
              <a:rPr lang="ru-RU" sz="2000" dirty="0" err="1">
                <a:solidFill>
                  <a:srgbClr val="333333"/>
                </a:solidFill>
                <a:latin typeface="georgia" panose="02040502050405020303" pitchFamily="18" charset="0"/>
              </a:rPr>
              <a:t>Қарт</a:t>
            </a:r>
            <a:r>
              <a:rPr lang="ru-RU" sz="2000" dirty="0">
                <a:solidFill>
                  <a:srgbClr val="333333"/>
                </a:solidFill>
                <a:latin typeface="georgia" panose="02040502050405020303" pitchFamily="18" charset="0"/>
              </a:rPr>
              <a:t> </a:t>
            </a:r>
            <a:r>
              <a:rPr lang="ru-RU" sz="2000" dirty="0" err="1">
                <a:solidFill>
                  <a:srgbClr val="333333"/>
                </a:solidFill>
                <a:latin typeface="georgia" panose="02040502050405020303" pitchFamily="18" charset="0"/>
              </a:rPr>
              <a:t>адамдардың</a:t>
            </a:r>
            <a:r>
              <a:rPr lang="ru-RU" sz="2000" dirty="0">
                <a:solidFill>
                  <a:srgbClr val="333333"/>
                </a:solidFill>
                <a:latin typeface="georgia" panose="02040502050405020303" pitchFamily="18" charset="0"/>
              </a:rPr>
              <a:t> </a:t>
            </a:r>
            <a:r>
              <a:rPr lang="ru-RU" sz="2000" dirty="0" err="1">
                <a:solidFill>
                  <a:srgbClr val="333333"/>
                </a:solidFill>
                <a:latin typeface="georgia" panose="02040502050405020303" pitchFamily="18" charset="0"/>
              </a:rPr>
              <a:t>сүйектерінде</a:t>
            </a:r>
            <a:r>
              <a:rPr lang="ru-RU" sz="2000" dirty="0">
                <a:solidFill>
                  <a:srgbClr val="333333"/>
                </a:solidFill>
                <a:latin typeface="georgia" panose="02040502050405020303" pitchFamily="18" charset="0"/>
              </a:rPr>
              <a:t>, </a:t>
            </a:r>
            <a:r>
              <a:rPr lang="ru-RU" sz="2000" dirty="0" err="1">
                <a:solidFill>
                  <a:srgbClr val="333333"/>
                </a:solidFill>
                <a:latin typeface="georgia" panose="02040502050405020303" pitchFamily="18" charset="0"/>
              </a:rPr>
              <a:t>буындарында</a:t>
            </a:r>
            <a:r>
              <a:rPr lang="ru-RU" sz="2000" dirty="0">
                <a:solidFill>
                  <a:srgbClr val="333333"/>
                </a:solidFill>
                <a:latin typeface="georgia" panose="02040502050405020303" pitchFamily="18" charset="0"/>
              </a:rPr>
              <a:t> </a:t>
            </a:r>
            <a:r>
              <a:rPr lang="ru-RU" sz="2000" dirty="0" err="1">
                <a:solidFill>
                  <a:srgbClr val="333333"/>
                </a:solidFill>
                <a:latin typeface="georgia" panose="02040502050405020303" pitchFamily="18" charset="0"/>
              </a:rPr>
              <a:t>және</a:t>
            </a:r>
            <a:r>
              <a:rPr lang="ru-RU" sz="2000" dirty="0">
                <a:solidFill>
                  <a:srgbClr val="333333"/>
                </a:solidFill>
                <a:latin typeface="georgia" panose="02040502050405020303" pitchFamily="18" charset="0"/>
              </a:rPr>
              <a:t> </a:t>
            </a:r>
            <a:r>
              <a:rPr lang="ru-RU" sz="2000" dirty="0" err="1">
                <a:solidFill>
                  <a:srgbClr val="333333"/>
                </a:solidFill>
                <a:latin typeface="georgia" panose="02040502050405020303" pitchFamily="18" charset="0"/>
              </a:rPr>
              <a:t>омыртқа</a:t>
            </a:r>
            <a:r>
              <a:rPr lang="ru-RU" sz="2000" dirty="0">
                <a:solidFill>
                  <a:srgbClr val="333333"/>
                </a:solidFill>
                <a:latin typeface="georgia" panose="02040502050405020303" pitchFamily="18" charset="0"/>
              </a:rPr>
              <a:t> </a:t>
            </a:r>
            <a:r>
              <a:rPr lang="ru-RU" sz="2000" dirty="0" err="1">
                <a:solidFill>
                  <a:srgbClr val="333333"/>
                </a:solidFill>
                <a:latin typeface="georgia" panose="02040502050405020303" pitchFamily="18" charset="0"/>
              </a:rPr>
              <a:t>аралық</a:t>
            </a:r>
            <a:r>
              <a:rPr lang="ru-RU" sz="2000" dirty="0">
                <a:solidFill>
                  <a:srgbClr val="333333"/>
                </a:solidFill>
                <a:latin typeface="georgia" panose="02040502050405020303" pitchFamily="18" charset="0"/>
              </a:rPr>
              <a:t> </a:t>
            </a:r>
            <a:r>
              <a:rPr lang="ru-RU" sz="2000" dirty="0" err="1">
                <a:solidFill>
                  <a:srgbClr val="333333"/>
                </a:solidFill>
                <a:latin typeface="georgia" panose="02040502050405020303" pitchFamily="18" charset="0"/>
              </a:rPr>
              <a:t>шемішектерінде</a:t>
            </a:r>
            <a:r>
              <a:rPr lang="ru-RU" sz="2000" dirty="0">
                <a:solidFill>
                  <a:srgbClr val="333333"/>
                </a:solidFill>
                <a:latin typeface="georgia" panose="02040502050405020303" pitchFamily="18" charset="0"/>
              </a:rPr>
              <a:t> </a:t>
            </a:r>
            <a:r>
              <a:rPr lang="ru-RU" sz="2000" dirty="0" err="1">
                <a:solidFill>
                  <a:srgbClr val="333333"/>
                </a:solidFill>
                <a:latin typeface="georgia" panose="02040502050405020303" pitchFamily="18" charset="0"/>
              </a:rPr>
              <a:t>бүліністер</a:t>
            </a:r>
            <a:r>
              <a:rPr lang="ru-RU" sz="2000" dirty="0">
                <a:solidFill>
                  <a:srgbClr val="333333"/>
                </a:solidFill>
                <a:latin typeface="georgia" panose="02040502050405020303" pitchFamily="18" charset="0"/>
              </a:rPr>
              <a:t> </a:t>
            </a:r>
            <a:r>
              <a:rPr lang="ru-RU" sz="2000" dirty="0" err="1">
                <a:solidFill>
                  <a:srgbClr val="333333"/>
                </a:solidFill>
                <a:latin typeface="georgia" panose="02040502050405020303" pitchFamily="18" charset="0"/>
              </a:rPr>
              <a:t>пайда</a:t>
            </a:r>
            <a:r>
              <a:rPr lang="ru-RU" sz="2000" dirty="0">
                <a:solidFill>
                  <a:srgbClr val="333333"/>
                </a:solidFill>
                <a:latin typeface="georgia" panose="02040502050405020303" pitchFamily="18" charset="0"/>
              </a:rPr>
              <a:t> </a:t>
            </a:r>
            <a:r>
              <a:rPr lang="ru-RU" sz="2000" dirty="0" err="1">
                <a:solidFill>
                  <a:srgbClr val="333333"/>
                </a:solidFill>
                <a:latin typeface="georgia" panose="02040502050405020303" pitchFamily="18" charset="0"/>
              </a:rPr>
              <a:t>болуынан</a:t>
            </a:r>
            <a:r>
              <a:rPr lang="ru-RU" sz="2000" dirty="0">
                <a:solidFill>
                  <a:srgbClr val="333333"/>
                </a:solidFill>
                <a:latin typeface="georgia" panose="02040502050405020303" pitchFamily="18" charset="0"/>
              </a:rPr>
              <a:t> </a:t>
            </a:r>
            <a:r>
              <a:rPr lang="ru-RU" sz="2000" dirty="0" err="1">
                <a:solidFill>
                  <a:srgbClr val="333333"/>
                </a:solidFill>
                <a:latin typeface="georgia" panose="02040502050405020303" pitchFamily="18" charset="0"/>
              </a:rPr>
              <a:t>қаңқаның</a:t>
            </a:r>
            <a:r>
              <a:rPr lang="ru-RU" sz="2000" dirty="0">
                <a:solidFill>
                  <a:srgbClr val="333333"/>
                </a:solidFill>
                <a:latin typeface="georgia" panose="02040502050405020303" pitchFamily="18" charset="0"/>
              </a:rPr>
              <a:t> </a:t>
            </a:r>
            <a:r>
              <a:rPr lang="ru-RU" sz="2000" dirty="0" err="1">
                <a:solidFill>
                  <a:srgbClr val="333333"/>
                </a:solidFill>
                <a:latin typeface="georgia" panose="02040502050405020303" pitchFamily="18" charset="0"/>
              </a:rPr>
              <a:t>жалпы</a:t>
            </a:r>
            <a:r>
              <a:rPr lang="ru-RU" sz="2000" dirty="0">
                <a:solidFill>
                  <a:srgbClr val="333333"/>
                </a:solidFill>
                <a:latin typeface="georgia" panose="02040502050405020303" pitchFamily="18" charset="0"/>
              </a:rPr>
              <a:t> </a:t>
            </a:r>
            <a:r>
              <a:rPr lang="ru-RU" sz="2000" dirty="0" err="1">
                <a:solidFill>
                  <a:srgbClr val="333333"/>
                </a:solidFill>
                <a:latin typeface="georgia" panose="02040502050405020303" pitchFamily="18" charset="0"/>
              </a:rPr>
              <a:t>өзгерістері</a:t>
            </a:r>
            <a:r>
              <a:rPr lang="ru-RU" sz="2000" dirty="0">
                <a:solidFill>
                  <a:srgbClr val="333333"/>
                </a:solidFill>
                <a:latin typeface="georgia" panose="02040502050405020303" pitchFamily="18" charset="0"/>
              </a:rPr>
              <a:t>, </a:t>
            </a:r>
            <a:r>
              <a:rPr lang="ru-RU" sz="2000" dirty="0" err="1">
                <a:solidFill>
                  <a:srgbClr val="333333"/>
                </a:solidFill>
                <a:latin typeface="georgia" panose="02040502050405020303" pitchFamily="18" charset="0"/>
              </a:rPr>
              <a:t>кеуденің</a:t>
            </a:r>
            <a:r>
              <a:rPr lang="ru-RU" sz="2000" dirty="0">
                <a:solidFill>
                  <a:srgbClr val="333333"/>
                </a:solidFill>
                <a:latin typeface="georgia" panose="02040502050405020303" pitchFamily="18" charset="0"/>
              </a:rPr>
              <a:t> </a:t>
            </a:r>
            <a:r>
              <a:rPr lang="ru-RU" sz="2000" dirty="0" err="1">
                <a:solidFill>
                  <a:srgbClr val="333333"/>
                </a:solidFill>
                <a:latin typeface="georgia" panose="02040502050405020303" pitchFamily="18" charset="0"/>
              </a:rPr>
              <a:t>бүкірлігі</a:t>
            </a:r>
            <a:r>
              <a:rPr lang="ru-RU" sz="2000" dirty="0">
                <a:solidFill>
                  <a:srgbClr val="333333"/>
                </a:solidFill>
                <a:latin typeface="georgia" panose="02040502050405020303" pitchFamily="18" charset="0"/>
              </a:rPr>
              <a:t> </a:t>
            </a:r>
            <a:r>
              <a:rPr lang="ru-RU" sz="2000" dirty="0" err="1">
                <a:solidFill>
                  <a:srgbClr val="333333"/>
                </a:solidFill>
                <a:latin typeface="georgia" panose="02040502050405020303" pitchFamily="18" charset="0"/>
              </a:rPr>
              <a:t>байқалады</a:t>
            </a:r>
            <a:r>
              <a:rPr lang="ru-RU" sz="2000" dirty="0">
                <a:solidFill>
                  <a:srgbClr val="333333"/>
                </a:solidFill>
                <a:latin typeface="georgia" panose="02040502050405020303" pitchFamily="18" charset="0"/>
              </a:rPr>
              <a:t>.</a:t>
            </a:r>
            <a:endParaRPr lang="ru-RU" sz="2000" dirty="0"/>
          </a:p>
        </p:txBody>
      </p:sp>
    </p:spTree>
    <p:extLst>
      <p:ext uri="{BB962C8B-B14F-4D97-AF65-F5344CB8AC3E}">
        <p14:creationId xmlns:p14="http://schemas.microsoft.com/office/powerpoint/2010/main" val="40925094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43896" y="268300"/>
            <a:ext cx="10205422" cy="6740307"/>
          </a:xfrm>
          <a:prstGeom prst="rect">
            <a:avLst/>
          </a:prstGeom>
          <a:solidFill>
            <a:srgbClr val="92D050"/>
          </a:solidFill>
        </p:spPr>
        <p:txBody>
          <a:bodyPr wrap="square">
            <a:spAutoFit/>
          </a:bodyPr>
          <a:lstStyle/>
          <a:p>
            <a:pPr indent="449580" algn="just">
              <a:spcAft>
                <a:spcPts val="0"/>
              </a:spcAft>
              <a:tabLst>
                <a:tab pos="5238750" algn="l"/>
              </a:tabLst>
            </a:pPr>
            <a:r>
              <a:rPr lang="kk-KZ" sz="2400" dirty="0">
                <a:latin typeface="Times New Roman" panose="02020603050405020304" pitchFamily="18" charset="0"/>
                <a:ea typeface="Times New Roman" panose="02020603050405020304" pitchFamily="18" charset="0"/>
              </a:rPr>
              <a:t>Кәрілік шақ әлеуметтік тұрғыдан да, хронологиялық тұрғыдан да адамның зейнеткерлікке шығуымен сәйкес келеді. Кәрілік шақты Д.Бромлей өте ықшамды сипаттайды: қоғамдағы толық жұмыс басты еместік, отбасылық рөлдерінен басқа, қандай да бір рөлдерінің болмауы, арта түскен әлеуметтік оқшаулану, жақын адамдар шеңберінің, әсіресе құрдастар ортасының біртіндеп азаюы, күш-қуат және ақыл-ой жеткіліксіздігі.</a:t>
            </a:r>
            <a:endParaRPr lang="ru-RU" sz="2400" dirty="0">
              <a:latin typeface="Times New Roman" panose="02020603050405020304" pitchFamily="18" charset="0"/>
              <a:ea typeface="Times New Roman" panose="02020603050405020304" pitchFamily="18" charset="0"/>
            </a:endParaRPr>
          </a:p>
          <a:p>
            <a:pPr indent="449580" algn="just">
              <a:spcAft>
                <a:spcPts val="0"/>
              </a:spcAft>
              <a:tabLst>
                <a:tab pos="5238750" algn="l"/>
              </a:tabLst>
            </a:pPr>
            <a:r>
              <a:rPr lang="kk-KZ" sz="2400" dirty="0">
                <a:latin typeface="Times New Roman" panose="02020603050405020304" pitchFamily="18" charset="0"/>
                <a:ea typeface="Times New Roman" panose="02020603050405020304" pitchFamily="18" charset="0"/>
              </a:rPr>
              <a:t>Қарт адамдарда олардың психологиялық уақыттарының құрылымы күрт өзгереді. Кәсіби іс-әрекеттен алшақтаумен бірге оларда өмірге деген енжар қатынас дамиды, олар айналасындағылардан оқшауланады, олардың қызығушылықтарының аясы тарылады және интелект сынамаларының көрсеткіштері төмендейді. </a:t>
            </a:r>
            <a:r>
              <a:rPr lang="kk-KZ" sz="2400" dirty="0" smtClean="0">
                <a:latin typeface="Times New Roman" panose="02020603050405020304" pitchFamily="18" charset="0"/>
                <a:ea typeface="Times New Roman" panose="02020603050405020304" pitchFamily="18" charset="0"/>
              </a:rPr>
              <a:t>Олар </a:t>
            </a:r>
            <a:r>
              <a:rPr lang="kk-KZ" sz="2400" dirty="0">
                <a:latin typeface="Times New Roman" panose="02020603050405020304" pitchFamily="18" charset="0"/>
                <a:ea typeface="Times New Roman" panose="02020603050405020304" pitchFamily="18" charset="0"/>
              </a:rPr>
              <a:t>өздеріне деген сый-құрмет сезімін жоғалтады және керексіздіктің ауыр сезімін бастан кешіреді. Шығармашылық күштерді қаусаған кәрілік шақта да дамытуға болатындығы белгілі. Өмірде қарт адамдардың, егер олар өз қызметтерін тоқтатпаған болса, жұмысқа және шығармашылыққа деген тамаша қабілеттіліктерін байқауға болады. Кез келген қуатты рухани мәдениетте қарттықтың ерекше кухани-практикалық институты болады. Біз бұл туралы діни адам, ұария, гуру, ақсақал деген атаулар арқылы білеміз.</a:t>
            </a:r>
            <a:endParaRPr lang="ru-RU"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5378229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latin typeface="Calibri" panose="020F0502020204030204" pitchFamily="34" charset="0"/>
                <a:ea typeface="Calibri" panose="020F0502020204030204" pitchFamily="34" charset="0"/>
                <a:cs typeface="Times New Roman" panose="02020603050405020304" pitchFamily="18" charset="0"/>
              </a:rPr>
              <a:t>Геронтология </a:t>
            </a:r>
            <a:r>
              <a:rPr lang="ru-RU" dirty="0" err="1">
                <a:latin typeface="Calibri" panose="020F0502020204030204" pitchFamily="34" charset="0"/>
                <a:ea typeface="Calibri" panose="020F0502020204030204" pitchFamily="34" charset="0"/>
                <a:cs typeface="Times New Roman" panose="02020603050405020304" pitchFamily="18" charset="0"/>
              </a:rPr>
              <a:t>кезеңін</a:t>
            </a:r>
            <a:r>
              <a:rPr lang="ru-RU" dirty="0">
                <a:latin typeface="Calibri" panose="020F0502020204030204" pitchFamily="34" charset="0"/>
                <a:ea typeface="Calibri" panose="020F0502020204030204" pitchFamily="34" charset="0"/>
                <a:cs typeface="Times New Roman" panose="02020603050405020304" pitchFamily="18" charset="0"/>
              </a:rPr>
              <a:t> </a:t>
            </a:r>
            <a:r>
              <a:rPr lang="ru-RU" dirty="0" smtClean="0">
                <a:latin typeface="Calibri" panose="020F0502020204030204" pitchFamily="34" charset="0"/>
                <a:ea typeface="Calibri" panose="020F0502020204030204" pitchFamily="34" charset="0"/>
                <a:cs typeface="Times New Roman" panose="02020603050405020304" pitchFamily="18" charset="0"/>
              </a:rPr>
              <a:t>3-ке </a:t>
            </a:r>
            <a:r>
              <a:rPr lang="ru-RU" dirty="0" err="1">
                <a:latin typeface="Calibri" panose="020F0502020204030204" pitchFamily="34" charset="0"/>
                <a:ea typeface="Calibri" panose="020F0502020204030204" pitchFamily="34" charset="0"/>
                <a:cs typeface="Times New Roman" panose="02020603050405020304" pitchFamily="18" charset="0"/>
              </a:rPr>
              <a:t>бөлеміз</a:t>
            </a:r>
            <a:r>
              <a:rPr lang="ru-RU" dirty="0">
                <a:latin typeface="Calibri" panose="020F0502020204030204" pitchFamily="34" charset="0"/>
                <a:ea typeface="Calibri" panose="020F0502020204030204" pitchFamily="34" charset="0"/>
                <a:cs typeface="Times New Roman" panose="02020603050405020304" pitchFamily="18" charset="0"/>
              </a:rPr>
              <a:t>. </a:t>
            </a:r>
            <a:endParaRPr lang="ru-RU" dirty="0"/>
          </a:p>
        </p:txBody>
      </p:sp>
      <p:sp>
        <p:nvSpPr>
          <p:cNvPr id="3" name="Объект 2"/>
          <p:cNvSpPr>
            <a:spLocks noGrp="1"/>
          </p:cNvSpPr>
          <p:nvPr>
            <p:ph idx="1"/>
          </p:nvPr>
        </p:nvSpPr>
        <p:spPr>
          <a:xfrm>
            <a:off x="462579" y="1409253"/>
            <a:ext cx="8811423" cy="4632110"/>
          </a:xfrm>
        </p:spPr>
        <p:txBody>
          <a:bodyPr/>
          <a:lstStyle/>
          <a:p>
            <a:pPr marL="0" indent="0">
              <a:buNone/>
            </a:pPr>
            <a:endParaRPr lang="ru-RU" dirty="0"/>
          </a:p>
        </p:txBody>
      </p:sp>
      <p:sp>
        <p:nvSpPr>
          <p:cNvPr id="4" name="Прямоугольник 3"/>
          <p:cNvSpPr/>
          <p:nvPr/>
        </p:nvSpPr>
        <p:spPr>
          <a:xfrm>
            <a:off x="1118795" y="2355925"/>
            <a:ext cx="8025205" cy="3590727"/>
          </a:xfrm>
          <a:prstGeom prst="rect">
            <a:avLst/>
          </a:prstGeom>
          <a:solidFill>
            <a:srgbClr val="FFFF00"/>
          </a:solidFill>
        </p:spPr>
        <p:txBody>
          <a:bodyPr wrap="square">
            <a:spAutoFit/>
          </a:bodyPr>
          <a:lstStyle/>
          <a:p>
            <a:pPr marL="342900" indent="-342900">
              <a:lnSpc>
                <a:spcPct val="107000"/>
              </a:lnSpc>
              <a:spcAft>
                <a:spcPts val="800"/>
              </a:spcAft>
              <a:buAutoNum type="arabicPeriod"/>
            </a:pPr>
            <a:r>
              <a:rPr lang="ru-RU" sz="4000" dirty="0" err="1" smtClean="0">
                <a:latin typeface="Calibri" panose="020F0502020204030204" pitchFamily="34" charset="0"/>
                <a:ea typeface="Calibri" panose="020F0502020204030204" pitchFamily="34" charset="0"/>
                <a:cs typeface="Times New Roman" panose="02020603050405020304" pitchFamily="18" charset="0"/>
              </a:rPr>
              <a:t>Мосқалдық</a:t>
            </a:r>
            <a:r>
              <a:rPr lang="ru-RU" sz="4000" dirty="0" smtClean="0">
                <a:latin typeface="Calibri" panose="020F0502020204030204" pitchFamily="34" charset="0"/>
                <a:ea typeface="Calibri" panose="020F0502020204030204" pitchFamily="34" charset="0"/>
                <a:cs typeface="Times New Roman" panose="02020603050405020304" pitchFamily="18" charset="0"/>
              </a:rPr>
              <a:t> </a:t>
            </a:r>
            <a:r>
              <a:rPr lang="ru-RU" sz="4000" dirty="0" err="1">
                <a:latin typeface="Calibri" panose="020F0502020204030204" pitchFamily="34" charset="0"/>
                <a:ea typeface="Calibri" panose="020F0502020204030204" pitchFamily="34" charset="0"/>
                <a:cs typeface="Times New Roman" panose="02020603050405020304" pitchFamily="18" charset="0"/>
              </a:rPr>
              <a:t>кезең</a:t>
            </a:r>
            <a:r>
              <a:rPr lang="ru-RU" sz="4000" dirty="0">
                <a:latin typeface="Calibri" panose="020F0502020204030204" pitchFamily="34" charset="0"/>
                <a:ea typeface="Calibri" panose="020F0502020204030204" pitchFamily="34" charset="0"/>
                <a:cs typeface="Times New Roman" panose="02020603050405020304" pitchFamily="18" charset="0"/>
              </a:rPr>
              <a:t> (</a:t>
            </a:r>
            <a:r>
              <a:rPr lang="ru-RU" sz="4000" dirty="0" err="1">
                <a:latin typeface="Calibri" panose="020F0502020204030204" pitchFamily="34" charset="0"/>
                <a:ea typeface="Calibri" panose="020F0502020204030204" pitchFamily="34" charset="0"/>
                <a:cs typeface="Times New Roman" panose="02020603050405020304" pitchFamily="18" charset="0"/>
              </a:rPr>
              <a:t>ерлер</a:t>
            </a:r>
            <a:r>
              <a:rPr lang="ru-RU" sz="4000" dirty="0">
                <a:latin typeface="Calibri" panose="020F0502020204030204" pitchFamily="34" charset="0"/>
                <a:ea typeface="Calibri" panose="020F0502020204030204" pitchFamily="34" charset="0"/>
                <a:cs typeface="Times New Roman" panose="02020603050405020304" pitchFamily="18" charset="0"/>
              </a:rPr>
              <a:t> </a:t>
            </a:r>
            <a:r>
              <a:rPr lang="ru-RU" sz="4000" dirty="0" err="1">
                <a:latin typeface="Calibri" panose="020F0502020204030204" pitchFamily="34" charset="0"/>
                <a:ea typeface="Calibri" panose="020F0502020204030204" pitchFamily="34" charset="0"/>
                <a:cs typeface="Times New Roman" panose="02020603050405020304" pitchFamily="18" charset="0"/>
              </a:rPr>
              <a:t>үшін</a:t>
            </a:r>
            <a:r>
              <a:rPr lang="ru-RU" sz="4000" dirty="0">
                <a:latin typeface="Calibri" panose="020F0502020204030204" pitchFamily="34" charset="0"/>
                <a:ea typeface="Calibri" panose="020F0502020204030204" pitchFamily="34" charset="0"/>
                <a:cs typeface="Times New Roman" panose="02020603050405020304" pitchFamily="18" charset="0"/>
              </a:rPr>
              <a:t> 60-74 </a:t>
            </a:r>
            <a:r>
              <a:rPr lang="ru-RU" sz="4000" dirty="0" err="1">
                <a:latin typeface="Calibri" panose="020F0502020204030204" pitchFamily="34" charset="0"/>
                <a:ea typeface="Calibri" panose="020F0502020204030204" pitchFamily="34" charset="0"/>
                <a:cs typeface="Times New Roman" panose="02020603050405020304" pitchFamily="18" charset="0"/>
              </a:rPr>
              <a:t>жас</a:t>
            </a:r>
            <a:r>
              <a:rPr lang="ru-RU" sz="4000" dirty="0">
                <a:latin typeface="Calibri" panose="020F0502020204030204" pitchFamily="34" charset="0"/>
                <a:ea typeface="Calibri" panose="020F0502020204030204" pitchFamily="34" charset="0"/>
                <a:cs typeface="Times New Roman" panose="02020603050405020304" pitchFamily="18" charset="0"/>
              </a:rPr>
              <a:t>, </a:t>
            </a:r>
            <a:r>
              <a:rPr lang="ru-RU" sz="4000" dirty="0" err="1">
                <a:latin typeface="Calibri" panose="020F0502020204030204" pitchFamily="34" charset="0"/>
                <a:ea typeface="Calibri" panose="020F0502020204030204" pitchFamily="34" charset="0"/>
                <a:cs typeface="Times New Roman" panose="02020603050405020304" pitchFamily="18" charset="0"/>
              </a:rPr>
              <a:t>əйелдер</a:t>
            </a:r>
            <a:r>
              <a:rPr lang="ru-RU" sz="4000" dirty="0">
                <a:latin typeface="Calibri" panose="020F0502020204030204" pitchFamily="34" charset="0"/>
                <a:ea typeface="Calibri" panose="020F0502020204030204" pitchFamily="34" charset="0"/>
                <a:cs typeface="Times New Roman" panose="02020603050405020304" pitchFamily="18" charset="0"/>
              </a:rPr>
              <a:t> </a:t>
            </a:r>
            <a:r>
              <a:rPr lang="ru-RU" sz="4000" dirty="0" err="1">
                <a:latin typeface="Calibri" panose="020F0502020204030204" pitchFamily="34" charset="0"/>
                <a:ea typeface="Calibri" panose="020F0502020204030204" pitchFamily="34" charset="0"/>
                <a:cs typeface="Times New Roman" panose="02020603050405020304" pitchFamily="18" charset="0"/>
              </a:rPr>
              <a:t>үшін</a:t>
            </a:r>
            <a:r>
              <a:rPr lang="ru-RU" sz="4000" dirty="0">
                <a:latin typeface="Calibri" panose="020F0502020204030204" pitchFamily="34" charset="0"/>
                <a:ea typeface="Calibri" panose="020F0502020204030204" pitchFamily="34" charset="0"/>
                <a:cs typeface="Times New Roman" panose="02020603050405020304" pitchFamily="18" charset="0"/>
              </a:rPr>
              <a:t> 55- 74 </a:t>
            </a:r>
            <a:r>
              <a:rPr lang="ru-RU" sz="4000" dirty="0" err="1">
                <a:latin typeface="Calibri" panose="020F0502020204030204" pitchFamily="34" charset="0"/>
                <a:ea typeface="Calibri" panose="020F0502020204030204" pitchFamily="34" charset="0"/>
                <a:cs typeface="Times New Roman" panose="02020603050405020304" pitchFamily="18" charset="0"/>
              </a:rPr>
              <a:t>жас</a:t>
            </a:r>
            <a:r>
              <a:rPr lang="ru-RU" sz="4000" dirty="0">
                <a:latin typeface="Calibri" panose="020F0502020204030204" pitchFamily="34" charset="0"/>
                <a:ea typeface="Calibri" panose="020F0502020204030204" pitchFamily="34" charset="0"/>
                <a:cs typeface="Times New Roman" panose="02020603050405020304" pitchFamily="18" charset="0"/>
              </a:rPr>
              <a:t>); </a:t>
            </a:r>
            <a:endParaRPr lang="ru-RU" sz="4000" dirty="0" smtClean="0">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07000"/>
              </a:lnSpc>
              <a:spcAft>
                <a:spcPts val="800"/>
              </a:spcAft>
              <a:buAutoNum type="arabicPeriod"/>
            </a:pPr>
            <a:r>
              <a:rPr lang="ru-RU" sz="4000" dirty="0" smtClean="0">
                <a:latin typeface="Calibri" panose="020F0502020204030204" pitchFamily="34" charset="0"/>
                <a:ea typeface="Calibri" panose="020F0502020204030204" pitchFamily="34" charset="0"/>
                <a:cs typeface="Times New Roman" panose="02020603050405020304" pitchFamily="18" charset="0"/>
              </a:rPr>
              <a:t> </a:t>
            </a:r>
            <a:r>
              <a:rPr lang="ru-RU" sz="4000" dirty="0" err="1">
                <a:latin typeface="Calibri" panose="020F0502020204030204" pitchFamily="34" charset="0"/>
                <a:ea typeface="Calibri" panose="020F0502020204030204" pitchFamily="34" charset="0"/>
                <a:cs typeface="Times New Roman" panose="02020603050405020304" pitchFamily="18" charset="0"/>
              </a:rPr>
              <a:t>Қарттық</a:t>
            </a:r>
            <a:r>
              <a:rPr lang="ru-RU" sz="4000" dirty="0">
                <a:latin typeface="Calibri" panose="020F0502020204030204" pitchFamily="34" charset="0"/>
                <a:ea typeface="Calibri" panose="020F0502020204030204" pitchFamily="34" charset="0"/>
                <a:cs typeface="Times New Roman" panose="02020603050405020304" pitchFamily="18" charset="0"/>
              </a:rPr>
              <a:t> </a:t>
            </a:r>
            <a:r>
              <a:rPr lang="ru-RU" sz="4000" dirty="0" err="1">
                <a:latin typeface="Calibri" panose="020F0502020204030204" pitchFamily="34" charset="0"/>
                <a:ea typeface="Calibri" panose="020F0502020204030204" pitchFamily="34" charset="0"/>
                <a:cs typeface="Times New Roman" panose="02020603050405020304" pitchFamily="18" charset="0"/>
              </a:rPr>
              <a:t>кезең</a:t>
            </a:r>
            <a:r>
              <a:rPr lang="ru-RU" sz="4000" dirty="0">
                <a:latin typeface="Calibri" panose="020F0502020204030204" pitchFamily="34" charset="0"/>
                <a:ea typeface="Calibri" panose="020F0502020204030204" pitchFamily="34" charset="0"/>
                <a:cs typeface="Times New Roman" panose="02020603050405020304" pitchFamily="18" charset="0"/>
              </a:rPr>
              <a:t> (70-90 </a:t>
            </a:r>
            <a:r>
              <a:rPr lang="ru-RU" sz="4000" dirty="0" err="1">
                <a:latin typeface="Calibri" panose="020F0502020204030204" pitchFamily="34" charset="0"/>
                <a:ea typeface="Calibri" panose="020F0502020204030204" pitchFamily="34" charset="0"/>
                <a:cs typeface="Times New Roman" panose="02020603050405020304" pitchFamily="18" charset="0"/>
              </a:rPr>
              <a:t>жас</a:t>
            </a:r>
            <a:r>
              <a:rPr lang="ru-RU" sz="4000" dirty="0">
                <a:latin typeface="Calibri" panose="020F0502020204030204" pitchFamily="34" charset="0"/>
                <a:ea typeface="Calibri" panose="020F0502020204030204" pitchFamily="34" charset="0"/>
                <a:cs typeface="Times New Roman" panose="02020603050405020304" pitchFamily="18" charset="0"/>
              </a:rPr>
              <a:t>); </a:t>
            </a:r>
            <a:endParaRPr lang="ru-RU" sz="4000" dirty="0" smtClean="0">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07000"/>
              </a:lnSpc>
              <a:spcAft>
                <a:spcPts val="800"/>
              </a:spcAft>
              <a:buAutoNum type="arabicPeriod"/>
            </a:pPr>
            <a:r>
              <a:rPr lang="ru-RU" sz="4000" dirty="0" smtClean="0">
                <a:latin typeface="Calibri" panose="020F0502020204030204" pitchFamily="34" charset="0"/>
                <a:ea typeface="Calibri" panose="020F0502020204030204" pitchFamily="34" charset="0"/>
                <a:cs typeface="Times New Roman" panose="02020603050405020304" pitchFamily="18" charset="0"/>
              </a:rPr>
              <a:t> </a:t>
            </a:r>
            <a:r>
              <a:rPr lang="ru-RU" sz="4000" dirty="0" err="1">
                <a:latin typeface="Calibri" panose="020F0502020204030204" pitchFamily="34" charset="0"/>
                <a:ea typeface="Calibri" panose="020F0502020204030204" pitchFamily="34" charset="0"/>
                <a:cs typeface="Times New Roman" panose="02020603050405020304" pitchFamily="18" charset="0"/>
              </a:rPr>
              <a:t>Ұзақ</a:t>
            </a:r>
            <a:r>
              <a:rPr lang="ru-RU" sz="4000" dirty="0">
                <a:latin typeface="Calibri" panose="020F0502020204030204" pitchFamily="34" charset="0"/>
                <a:ea typeface="Calibri" panose="020F0502020204030204" pitchFamily="34" charset="0"/>
                <a:cs typeface="Times New Roman" panose="02020603050405020304" pitchFamily="18" charset="0"/>
              </a:rPr>
              <a:t> </a:t>
            </a:r>
            <a:r>
              <a:rPr lang="ru-RU" sz="4000" dirty="0" err="1">
                <a:latin typeface="Calibri" panose="020F0502020204030204" pitchFamily="34" charset="0"/>
                <a:ea typeface="Calibri" panose="020F0502020204030204" pitchFamily="34" charset="0"/>
                <a:cs typeface="Times New Roman" panose="02020603050405020304" pitchFamily="18" charset="0"/>
              </a:rPr>
              <a:t>жасайтындар</a:t>
            </a:r>
            <a:r>
              <a:rPr lang="ru-RU" sz="4000" dirty="0">
                <a:latin typeface="Calibri" panose="020F0502020204030204" pitchFamily="34" charset="0"/>
                <a:ea typeface="Calibri" panose="020F0502020204030204" pitchFamily="34" charset="0"/>
                <a:cs typeface="Times New Roman" panose="02020603050405020304" pitchFamily="18" charset="0"/>
              </a:rPr>
              <a:t> (90 </a:t>
            </a:r>
            <a:r>
              <a:rPr lang="ru-RU" sz="4000" dirty="0" err="1">
                <a:latin typeface="Calibri" panose="020F0502020204030204" pitchFamily="34" charset="0"/>
                <a:ea typeface="Calibri" panose="020F0502020204030204" pitchFamily="34" charset="0"/>
                <a:cs typeface="Times New Roman" panose="02020603050405020304" pitchFamily="18" charset="0"/>
              </a:rPr>
              <a:t>жастан</a:t>
            </a:r>
            <a:r>
              <a:rPr lang="ru-RU" sz="4000" dirty="0">
                <a:latin typeface="Calibri" panose="020F0502020204030204" pitchFamily="34" charset="0"/>
                <a:ea typeface="Calibri" panose="020F0502020204030204" pitchFamily="34" charset="0"/>
                <a:cs typeface="Times New Roman" panose="02020603050405020304" pitchFamily="18" charset="0"/>
              </a:rPr>
              <a:t> </a:t>
            </a:r>
            <a:r>
              <a:rPr lang="ru-RU" sz="4000" dirty="0" err="1">
                <a:latin typeface="Calibri" panose="020F0502020204030204" pitchFamily="34" charset="0"/>
                <a:ea typeface="Calibri" panose="020F0502020204030204" pitchFamily="34" charset="0"/>
                <a:cs typeface="Times New Roman" panose="02020603050405020304" pitchFamily="18" charset="0"/>
              </a:rPr>
              <a:t>жоғары</a:t>
            </a:r>
            <a:r>
              <a:rPr lang="ru-RU" sz="4000" dirty="0">
                <a:latin typeface="Calibri" panose="020F0502020204030204" pitchFamily="34" charset="0"/>
                <a:ea typeface="Calibri" panose="020F0502020204030204" pitchFamily="34" charset="0"/>
                <a:cs typeface="Times New Roman" panose="02020603050405020304" pitchFamily="18" charset="0"/>
              </a:rPr>
              <a:t>)</a:t>
            </a:r>
            <a:endParaRPr lang="ru-RU"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579864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err="1">
                <a:latin typeface="Calibri" panose="020F0502020204030204" pitchFamily="34" charset="0"/>
                <a:ea typeface="Calibri" panose="020F0502020204030204" pitchFamily="34" charset="0"/>
                <a:cs typeface="Times New Roman" panose="02020603050405020304" pitchFamily="18" charset="0"/>
              </a:rPr>
              <a:t>Ежелгі</a:t>
            </a:r>
            <a:r>
              <a:rPr lang="ru-RU" dirty="0">
                <a:latin typeface="Calibri" panose="020F0502020204030204" pitchFamily="34" charset="0"/>
                <a:ea typeface="Calibri" panose="020F0502020204030204" pitchFamily="34" charset="0"/>
                <a:cs typeface="Times New Roman" panose="02020603050405020304" pitchFamily="18" charset="0"/>
              </a:rPr>
              <a:t> грек философы </a:t>
            </a:r>
            <a:r>
              <a:rPr lang="ru-RU" dirty="0" err="1">
                <a:latin typeface="Calibri" panose="020F0502020204030204" pitchFamily="34" charset="0"/>
                <a:ea typeface="Calibri" panose="020F0502020204030204" pitchFamily="34" charset="0"/>
                <a:cs typeface="Times New Roman" panose="02020603050405020304" pitchFamily="18" charset="0"/>
              </a:rPr>
              <a:t>жəне</a:t>
            </a:r>
            <a:r>
              <a:rPr lang="ru-RU" dirty="0">
                <a:latin typeface="Calibri" panose="020F0502020204030204" pitchFamily="34" charset="0"/>
                <a:ea typeface="Calibri" panose="020F0502020204030204" pitchFamily="34" charset="0"/>
                <a:cs typeface="Times New Roman" panose="02020603050405020304" pitchFamily="18" charset="0"/>
              </a:rPr>
              <a:t> математик Пифагор (</a:t>
            </a:r>
            <a:r>
              <a:rPr lang="ru-RU" dirty="0" err="1">
                <a:latin typeface="Calibri" panose="020F0502020204030204" pitchFamily="34" charset="0"/>
                <a:ea typeface="Calibri" panose="020F0502020204030204" pitchFamily="34" charset="0"/>
                <a:cs typeface="Times New Roman" panose="02020603050405020304" pitchFamily="18" charset="0"/>
              </a:rPr>
              <a:t>б.э.д</a:t>
            </a:r>
            <a:r>
              <a:rPr lang="ru-RU" dirty="0">
                <a:latin typeface="Calibri" panose="020F0502020204030204" pitchFamily="34" charset="0"/>
                <a:ea typeface="Calibri" panose="020F0502020204030204" pitchFamily="34" charset="0"/>
                <a:cs typeface="Times New Roman" panose="02020603050405020304" pitchFamily="18" charset="0"/>
              </a:rPr>
              <a:t>. ІV ғ.) </a:t>
            </a:r>
            <a:r>
              <a:rPr lang="ru-RU" dirty="0" err="1">
                <a:latin typeface="Calibri" panose="020F0502020204030204" pitchFamily="34" charset="0"/>
                <a:ea typeface="Calibri" panose="020F0502020204030204" pitchFamily="34" charset="0"/>
                <a:cs typeface="Times New Roman" panose="02020603050405020304" pitchFamily="18" charset="0"/>
              </a:rPr>
              <a:t>адам</a:t>
            </a:r>
            <a:r>
              <a:rPr lang="ru-RU" dirty="0">
                <a:latin typeface="Calibri" panose="020F0502020204030204" pitchFamily="34" charset="0"/>
                <a:ea typeface="Calibri" panose="020F0502020204030204" pitchFamily="34" charset="0"/>
                <a:cs typeface="Times New Roman" panose="02020603050405020304" pitchFamily="18" charset="0"/>
              </a:rPr>
              <a:t> </a:t>
            </a:r>
            <a:r>
              <a:rPr lang="ru-RU" dirty="0" err="1">
                <a:latin typeface="Calibri" panose="020F0502020204030204" pitchFamily="34" charset="0"/>
                <a:ea typeface="Calibri" panose="020F0502020204030204" pitchFamily="34" charset="0"/>
                <a:cs typeface="Times New Roman" panose="02020603050405020304" pitchFamily="18" charset="0"/>
              </a:rPr>
              <a:t>өмірінің</a:t>
            </a:r>
            <a:r>
              <a:rPr lang="ru-RU" dirty="0">
                <a:latin typeface="Calibri" panose="020F0502020204030204" pitchFamily="34" charset="0"/>
                <a:ea typeface="Calibri" panose="020F0502020204030204" pitchFamily="34" charset="0"/>
                <a:cs typeface="Times New Roman" panose="02020603050405020304" pitchFamily="18" charset="0"/>
              </a:rPr>
              <a:t> </a:t>
            </a:r>
            <a:r>
              <a:rPr lang="ru-RU" dirty="0" err="1">
                <a:latin typeface="Calibri" panose="020F0502020204030204" pitchFamily="34" charset="0"/>
                <a:ea typeface="Calibri" panose="020F0502020204030204" pitchFamily="34" charset="0"/>
                <a:cs typeface="Times New Roman" panose="02020603050405020304" pitchFamily="18" charset="0"/>
              </a:rPr>
              <a:t>кезеңдерін</a:t>
            </a:r>
            <a:r>
              <a:rPr lang="ru-RU" dirty="0">
                <a:latin typeface="Calibri" panose="020F0502020204030204" pitchFamily="34" charset="0"/>
                <a:ea typeface="Calibri" panose="020F0502020204030204" pitchFamily="34" charset="0"/>
                <a:cs typeface="Times New Roman" panose="02020603050405020304" pitchFamily="18" charset="0"/>
              </a:rPr>
              <a:t> </a:t>
            </a:r>
            <a:r>
              <a:rPr lang="ru-RU" dirty="0" err="1">
                <a:latin typeface="Calibri" panose="020F0502020204030204" pitchFamily="34" charset="0"/>
                <a:ea typeface="Calibri" panose="020F0502020204030204" pitchFamily="34" charset="0"/>
                <a:cs typeface="Times New Roman" panose="02020603050405020304" pitchFamily="18" charset="0"/>
              </a:rPr>
              <a:t>жылдың</a:t>
            </a:r>
            <a:r>
              <a:rPr lang="ru-RU" dirty="0">
                <a:latin typeface="Calibri" panose="020F0502020204030204" pitchFamily="34" charset="0"/>
                <a:ea typeface="Calibri" panose="020F0502020204030204" pitchFamily="34" charset="0"/>
                <a:cs typeface="Times New Roman" panose="02020603050405020304" pitchFamily="18" charset="0"/>
              </a:rPr>
              <a:t> 4 </a:t>
            </a:r>
            <a:r>
              <a:rPr lang="ru-RU" dirty="0" err="1">
                <a:latin typeface="Calibri" panose="020F0502020204030204" pitchFamily="34" charset="0"/>
                <a:ea typeface="Calibri" panose="020F0502020204030204" pitchFamily="34" charset="0"/>
                <a:cs typeface="Times New Roman" panose="02020603050405020304" pitchFamily="18" charset="0"/>
              </a:rPr>
              <a:t>мерзіміне</a:t>
            </a:r>
            <a:r>
              <a:rPr lang="ru-RU" dirty="0">
                <a:latin typeface="Calibri" panose="020F0502020204030204" pitchFamily="34" charset="0"/>
                <a:ea typeface="Calibri" panose="020F0502020204030204" pitchFamily="34" charset="0"/>
                <a:cs typeface="Times New Roman" panose="02020603050405020304" pitchFamily="18" charset="0"/>
              </a:rPr>
              <a:t> </a:t>
            </a:r>
            <a:r>
              <a:rPr lang="ru-RU" dirty="0" err="1">
                <a:latin typeface="Calibri" panose="020F0502020204030204" pitchFamily="34" charset="0"/>
                <a:ea typeface="Calibri" panose="020F0502020204030204" pitchFamily="34" charset="0"/>
                <a:cs typeface="Times New Roman" panose="02020603050405020304" pitchFamily="18" charset="0"/>
              </a:rPr>
              <a:t>сəйкес</a:t>
            </a:r>
            <a:r>
              <a:rPr lang="ru-RU" dirty="0">
                <a:latin typeface="Calibri" panose="020F0502020204030204" pitchFamily="34" charset="0"/>
                <a:ea typeface="Calibri" panose="020F0502020204030204" pitchFamily="34" charset="0"/>
                <a:cs typeface="Times New Roman" panose="02020603050405020304" pitchFamily="18" charset="0"/>
              </a:rPr>
              <a:t> </a:t>
            </a:r>
            <a:r>
              <a:rPr lang="ru-RU" dirty="0" err="1">
                <a:latin typeface="Calibri" panose="020F0502020204030204" pitchFamily="34" charset="0"/>
                <a:ea typeface="Calibri" panose="020F0502020204030204" pitchFamily="34" charset="0"/>
                <a:cs typeface="Times New Roman" panose="02020603050405020304" pitchFamily="18" charset="0"/>
              </a:rPr>
              <a:t>келетіндей</a:t>
            </a:r>
            <a:r>
              <a:rPr lang="ru-RU" dirty="0">
                <a:latin typeface="Calibri" panose="020F0502020204030204" pitchFamily="34" charset="0"/>
                <a:ea typeface="Calibri" panose="020F0502020204030204" pitchFamily="34" charset="0"/>
                <a:cs typeface="Times New Roman" panose="02020603050405020304" pitchFamily="18" charset="0"/>
              </a:rPr>
              <a:t> 4 </a:t>
            </a:r>
            <a:r>
              <a:rPr lang="ru-RU" dirty="0" err="1">
                <a:latin typeface="Calibri" panose="020F0502020204030204" pitchFamily="34" charset="0"/>
                <a:ea typeface="Calibri" panose="020F0502020204030204" pitchFamily="34" charset="0"/>
                <a:cs typeface="Times New Roman" panose="02020603050405020304" pitchFamily="18" charset="0"/>
              </a:rPr>
              <a:t>кезеңге</a:t>
            </a:r>
            <a:r>
              <a:rPr lang="ru-RU" dirty="0">
                <a:latin typeface="Calibri" panose="020F0502020204030204" pitchFamily="34" charset="0"/>
                <a:ea typeface="Calibri" panose="020F0502020204030204" pitchFamily="34" charset="0"/>
                <a:cs typeface="Times New Roman" panose="02020603050405020304" pitchFamily="18" charset="0"/>
              </a:rPr>
              <a:t> </a:t>
            </a:r>
            <a:r>
              <a:rPr lang="ru-RU" dirty="0" err="1">
                <a:latin typeface="Calibri" panose="020F0502020204030204" pitchFamily="34" charset="0"/>
                <a:ea typeface="Calibri" panose="020F0502020204030204" pitchFamily="34" charset="0"/>
                <a:cs typeface="Times New Roman" panose="02020603050405020304" pitchFamily="18" charset="0"/>
              </a:rPr>
              <a:t>бөледі</a:t>
            </a:r>
            <a:r>
              <a:rPr lang="ru-RU" dirty="0">
                <a:latin typeface="Calibri" panose="020F0502020204030204" pitchFamily="34" charset="0"/>
                <a:ea typeface="Calibri" panose="020F0502020204030204" pitchFamily="34" charset="0"/>
                <a:cs typeface="Times New Roman" panose="02020603050405020304" pitchFamily="18" charset="0"/>
              </a:rPr>
              <a:t>: </a:t>
            </a:r>
            <a:endParaRPr lang="ru-RU" dirty="0"/>
          </a:p>
        </p:txBody>
      </p:sp>
      <p:sp>
        <p:nvSpPr>
          <p:cNvPr id="3" name="Объект 2"/>
          <p:cNvSpPr>
            <a:spLocks noGrp="1"/>
          </p:cNvSpPr>
          <p:nvPr>
            <p:ph idx="1"/>
          </p:nvPr>
        </p:nvSpPr>
        <p:spPr/>
        <p:txBody>
          <a:bodyPr/>
          <a:lstStyle/>
          <a:p>
            <a:pPr marL="0" indent="0">
              <a:buNone/>
            </a:pPr>
            <a:endParaRPr lang="ru-RU" dirty="0"/>
          </a:p>
        </p:txBody>
      </p:sp>
      <p:sp>
        <p:nvSpPr>
          <p:cNvPr id="4" name="Прямоугольник 3"/>
          <p:cNvSpPr/>
          <p:nvPr/>
        </p:nvSpPr>
        <p:spPr>
          <a:xfrm>
            <a:off x="907228" y="2517817"/>
            <a:ext cx="7795708" cy="3166316"/>
          </a:xfrm>
          <a:prstGeom prst="rect">
            <a:avLst/>
          </a:prstGeom>
          <a:solidFill>
            <a:schemeClr val="bg1">
              <a:lumMod val="75000"/>
            </a:schemeClr>
          </a:solidFill>
        </p:spPr>
        <p:txBody>
          <a:bodyPr wrap="square">
            <a:spAutoFit/>
          </a:bodyPr>
          <a:lstStyle/>
          <a:p>
            <a:pPr>
              <a:lnSpc>
                <a:spcPct val="107000"/>
              </a:lnSpc>
              <a:spcAft>
                <a:spcPts val="800"/>
              </a:spcAft>
            </a:pPr>
            <a:r>
              <a:rPr lang="ru-RU" sz="2400" dirty="0" smtClean="0">
                <a:latin typeface="Cambria" panose="02040503050406030204" pitchFamily="18" charset="0"/>
                <a:ea typeface="Calibri" panose="020F0502020204030204" pitchFamily="34" charset="0"/>
                <a:cs typeface="Times New Roman" panose="02020603050405020304" pitchFamily="18" charset="0"/>
              </a:rPr>
              <a:t>• </a:t>
            </a:r>
            <a:r>
              <a:rPr lang="ru-RU" sz="2400" dirty="0" err="1">
                <a:latin typeface="Cambria" panose="02040503050406030204" pitchFamily="18" charset="0"/>
                <a:ea typeface="Calibri" panose="020F0502020204030204" pitchFamily="34" charset="0"/>
                <a:cs typeface="Times New Roman" panose="02020603050405020304" pitchFamily="18" charset="0"/>
              </a:rPr>
              <a:t>Қалыптасу</a:t>
            </a:r>
            <a:r>
              <a:rPr lang="ru-RU" sz="2400" dirty="0">
                <a:latin typeface="Cambria" panose="02040503050406030204" pitchFamily="18" charset="0"/>
                <a:ea typeface="Calibri" panose="020F0502020204030204" pitchFamily="34" charset="0"/>
                <a:cs typeface="Times New Roman" panose="02020603050405020304" pitchFamily="18" charset="0"/>
              </a:rPr>
              <a:t> </a:t>
            </a:r>
            <a:r>
              <a:rPr lang="ru-RU" sz="2400" dirty="0" err="1">
                <a:latin typeface="Cambria" panose="02040503050406030204" pitchFamily="18" charset="0"/>
                <a:ea typeface="Calibri" panose="020F0502020204030204" pitchFamily="34" charset="0"/>
                <a:cs typeface="Times New Roman" panose="02020603050405020304" pitchFamily="18" charset="0"/>
              </a:rPr>
              <a:t>кезеңі</a:t>
            </a:r>
            <a:r>
              <a:rPr lang="ru-RU" sz="2400" dirty="0">
                <a:latin typeface="Cambria" panose="02040503050406030204" pitchFamily="18" charset="0"/>
                <a:ea typeface="Calibri" panose="020F0502020204030204" pitchFamily="34" charset="0"/>
                <a:cs typeface="Times New Roman" panose="02020603050405020304" pitchFamily="18" charset="0"/>
              </a:rPr>
              <a:t> – «</a:t>
            </a:r>
            <a:r>
              <a:rPr lang="ru-RU" sz="2400" dirty="0" err="1">
                <a:latin typeface="Cambria" panose="02040503050406030204" pitchFamily="18" charset="0"/>
                <a:ea typeface="Calibri" panose="020F0502020204030204" pitchFamily="34" charset="0"/>
                <a:cs typeface="Times New Roman" panose="02020603050405020304" pitchFamily="18" charset="0"/>
              </a:rPr>
              <a:t>көктем</a:t>
            </a:r>
            <a:r>
              <a:rPr lang="ru-RU" sz="2400" dirty="0">
                <a:latin typeface="Cambria" panose="02040503050406030204" pitchFamily="18" charset="0"/>
                <a:ea typeface="Calibri" panose="020F0502020204030204" pitchFamily="34" charset="0"/>
                <a:cs typeface="Times New Roman" panose="02020603050405020304" pitchFamily="18" charset="0"/>
              </a:rPr>
              <a:t>» (0-20 </a:t>
            </a:r>
            <a:r>
              <a:rPr lang="ru-RU" sz="2400" dirty="0" err="1">
                <a:latin typeface="Cambria" panose="02040503050406030204" pitchFamily="18" charset="0"/>
                <a:ea typeface="Calibri" panose="020F0502020204030204" pitchFamily="34" charset="0"/>
                <a:cs typeface="Times New Roman" panose="02020603050405020304" pitchFamily="18" charset="0"/>
              </a:rPr>
              <a:t>жас</a:t>
            </a:r>
            <a:r>
              <a:rPr lang="ru-RU" sz="2400" dirty="0" smtClean="0">
                <a:latin typeface="Cambria" panose="02040503050406030204" pitchFamily="18" charset="0"/>
                <a:ea typeface="Calibri" panose="020F0502020204030204" pitchFamily="34" charset="0"/>
                <a:cs typeface="Times New Roman" panose="02020603050405020304" pitchFamily="18" charset="0"/>
              </a:rPr>
              <a:t>);</a:t>
            </a:r>
          </a:p>
          <a:p>
            <a:pPr>
              <a:lnSpc>
                <a:spcPct val="107000"/>
              </a:lnSpc>
              <a:spcAft>
                <a:spcPts val="800"/>
              </a:spcAft>
            </a:pPr>
            <a:r>
              <a:rPr lang="ru-RU" sz="2400" dirty="0" smtClean="0">
                <a:latin typeface="Cambria" panose="02040503050406030204" pitchFamily="18" charset="0"/>
                <a:ea typeface="Calibri" panose="020F0502020204030204" pitchFamily="34" charset="0"/>
                <a:cs typeface="Times New Roman" panose="02020603050405020304" pitchFamily="18" charset="0"/>
              </a:rPr>
              <a:t> </a:t>
            </a:r>
            <a:r>
              <a:rPr lang="ru-RU" sz="2400" dirty="0">
                <a:latin typeface="Cambria" panose="02040503050406030204" pitchFamily="18" charset="0"/>
                <a:ea typeface="Calibri" panose="020F0502020204030204" pitchFamily="34" charset="0"/>
                <a:cs typeface="Times New Roman" panose="02020603050405020304" pitchFamily="18" charset="0"/>
              </a:rPr>
              <a:t>• </a:t>
            </a:r>
            <a:r>
              <a:rPr lang="ru-RU" sz="2400" dirty="0" err="1">
                <a:latin typeface="Cambria" panose="02040503050406030204" pitchFamily="18" charset="0"/>
                <a:ea typeface="Calibri" panose="020F0502020204030204" pitchFamily="34" charset="0"/>
                <a:cs typeface="Times New Roman" panose="02020603050405020304" pitchFamily="18" charset="0"/>
              </a:rPr>
              <a:t>Жастық</a:t>
            </a:r>
            <a:r>
              <a:rPr lang="ru-RU" sz="2400" dirty="0">
                <a:latin typeface="Cambria" panose="02040503050406030204" pitchFamily="18" charset="0"/>
                <a:ea typeface="Calibri" panose="020F0502020204030204" pitchFamily="34" charset="0"/>
                <a:cs typeface="Times New Roman" panose="02020603050405020304" pitchFamily="18" charset="0"/>
              </a:rPr>
              <a:t> </a:t>
            </a:r>
            <a:r>
              <a:rPr lang="ru-RU" sz="2400" dirty="0" err="1">
                <a:latin typeface="Cambria" panose="02040503050406030204" pitchFamily="18" charset="0"/>
                <a:ea typeface="Calibri" panose="020F0502020204030204" pitchFamily="34" charset="0"/>
                <a:cs typeface="Times New Roman" panose="02020603050405020304" pitchFamily="18" charset="0"/>
              </a:rPr>
              <a:t>кезең</a:t>
            </a:r>
            <a:r>
              <a:rPr lang="ru-RU" sz="2400" dirty="0">
                <a:latin typeface="Cambria" panose="02040503050406030204" pitchFamily="18" charset="0"/>
                <a:ea typeface="Calibri" panose="020F0502020204030204" pitchFamily="34" charset="0"/>
                <a:cs typeface="Times New Roman" panose="02020603050405020304" pitchFamily="18" charset="0"/>
              </a:rPr>
              <a:t> – «</a:t>
            </a:r>
            <a:r>
              <a:rPr lang="ru-RU" sz="2400" dirty="0" err="1">
                <a:latin typeface="Cambria" panose="02040503050406030204" pitchFamily="18" charset="0"/>
                <a:ea typeface="Calibri" panose="020F0502020204030204" pitchFamily="34" charset="0"/>
                <a:cs typeface="Times New Roman" panose="02020603050405020304" pitchFamily="18" charset="0"/>
              </a:rPr>
              <a:t>жаз</a:t>
            </a:r>
            <a:r>
              <a:rPr lang="ru-RU" sz="2400" dirty="0">
                <a:latin typeface="Cambria" panose="02040503050406030204" pitchFamily="18" charset="0"/>
                <a:ea typeface="Calibri" panose="020F0502020204030204" pitchFamily="34" charset="0"/>
                <a:cs typeface="Times New Roman" panose="02020603050405020304" pitchFamily="18" charset="0"/>
              </a:rPr>
              <a:t>» (20-40 </a:t>
            </a:r>
            <a:r>
              <a:rPr lang="ru-RU" sz="2400" dirty="0" err="1">
                <a:latin typeface="Cambria" panose="02040503050406030204" pitchFamily="18" charset="0"/>
                <a:ea typeface="Calibri" panose="020F0502020204030204" pitchFamily="34" charset="0"/>
                <a:cs typeface="Times New Roman" panose="02020603050405020304" pitchFamily="18" charset="0"/>
              </a:rPr>
              <a:t>жас</a:t>
            </a:r>
            <a:r>
              <a:rPr lang="ru-RU" sz="2400" dirty="0">
                <a:latin typeface="Cambria" panose="02040503050406030204" pitchFamily="18" charset="0"/>
                <a:ea typeface="Calibri" panose="020F0502020204030204" pitchFamily="34" charset="0"/>
                <a:cs typeface="Times New Roman" panose="02020603050405020304" pitchFamily="18" charset="0"/>
              </a:rPr>
              <a:t>); </a:t>
            </a:r>
            <a:endParaRPr lang="ru-RU" sz="2400" dirty="0" smtClean="0">
              <a:latin typeface="Cambria" panose="02040503050406030204" pitchFamily="18" charset="0"/>
              <a:ea typeface="Calibri" panose="020F0502020204030204" pitchFamily="34" charset="0"/>
              <a:cs typeface="Times New Roman" panose="02020603050405020304" pitchFamily="18" charset="0"/>
            </a:endParaRPr>
          </a:p>
          <a:p>
            <a:pPr>
              <a:lnSpc>
                <a:spcPct val="107000"/>
              </a:lnSpc>
              <a:spcAft>
                <a:spcPts val="800"/>
              </a:spcAft>
            </a:pPr>
            <a:r>
              <a:rPr lang="ru-RU" sz="2400" dirty="0" smtClean="0">
                <a:latin typeface="Cambria" panose="02040503050406030204" pitchFamily="18" charset="0"/>
                <a:ea typeface="Calibri" panose="020F0502020204030204" pitchFamily="34" charset="0"/>
                <a:cs typeface="Times New Roman" panose="02020603050405020304" pitchFamily="18" charset="0"/>
              </a:rPr>
              <a:t>• </a:t>
            </a:r>
            <a:r>
              <a:rPr lang="ru-RU" sz="2400" dirty="0" err="1">
                <a:latin typeface="Cambria" panose="02040503050406030204" pitchFamily="18" charset="0"/>
                <a:ea typeface="Calibri" panose="020F0502020204030204" pitchFamily="34" charset="0"/>
                <a:cs typeface="Times New Roman" panose="02020603050405020304" pitchFamily="18" charset="0"/>
              </a:rPr>
              <a:t>Күш-қайраттың</a:t>
            </a:r>
            <a:r>
              <a:rPr lang="ru-RU" sz="2400" dirty="0">
                <a:latin typeface="Cambria" panose="02040503050406030204" pitchFamily="18" charset="0"/>
                <a:ea typeface="Calibri" panose="020F0502020204030204" pitchFamily="34" charset="0"/>
                <a:cs typeface="Times New Roman" panose="02020603050405020304" pitchFamily="18" charset="0"/>
              </a:rPr>
              <a:t> </a:t>
            </a:r>
            <a:r>
              <a:rPr lang="ru-RU" sz="2400" dirty="0" err="1">
                <a:latin typeface="Cambria" panose="02040503050406030204" pitchFamily="18" charset="0"/>
                <a:ea typeface="Calibri" panose="020F0502020204030204" pitchFamily="34" charset="0"/>
                <a:cs typeface="Times New Roman" panose="02020603050405020304" pitchFamily="18" charset="0"/>
              </a:rPr>
              <a:t>тасу</a:t>
            </a:r>
            <a:r>
              <a:rPr lang="ru-RU" sz="2400" dirty="0">
                <a:latin typeface="Cambria" panose="02040503050406030204" pitchFamily="18" charset="0"/>
                <a:ea typeface="Calibri" panose="020F0502020204030204" pitchFamily="34" charset="0"/>
                <a:cs typeface="Times New Roman" panose="02020603050405020304" pitchFamily="18" charset="0"/>
              </a:rPr>
              <a:t> </a:t>
            </a:r>
            <a:r>
              <a:rPr lang="ru-RU" sz="2400" dirty="0" err="1">
                <a:latin typeface="Cambria" panose="02040503050406030204" pitchFamily="18" charset="0"/>
                <a:ea typeface="Calibri" panose="020F0502020204030204" pitchFamily="34" charset="0"/>
                <a:cs typeface="Times New Roman" panose="02020603050405020304" pitchFamily="18" charset="0"/>
              </a:rPr>
              <a:t>кезеңі</a:t>
            </a:r>
            <a:r>
              <a:rPr lang="ru-RU" sz="2400" dirty="0">
                <a:latin typeface="Cambria" panose="02040503050406030204" pitchFamily="18" charset="0"/>
                <a:ea typeface="Calibri" panose="020F0502020204030204" pitchFamily="34" charset="0"/>
                <a:cs typeface="Times New Roman" panose="02020603050405020304" pitchFamily="18" charset="0"/>
              </a:rPr>
              <a:t> – «</a:t>
            </a:r>
            <a:r>
              <a:rPr lang="ru-RU" sz="2400" dirty="0" err="1">
                <a:latin typeface="Cambria" panose="02040503050406030204" pitchFamily="18" charset="0"/>
                <a:ea typeface="Calibri" panose="020F0502020204030204" pitchFamily="34" charset="0"/>
                <a:cs typeface="Times New Roman" panose="02020603050405020304" pitchFamily="18" charset="0"/>
              </a:rPr>
              <a:t>күз</a:t>
            </a:r>
            <a:r>
              <a:rPr lang="ru-RU" sz="2400" dirty="0">
                <a:latin typeface="Cambria" panose="02040503050406030204" pitchFamily="18" charset="0"/>
                <a:ea typeface="Calibri" panose="020F0502020204030204" pitchFamily="34" charset="0"/>
                <a:cs typeface="Times New Roman" panose="02020603050405020304" pitchFamily="18" charset="0"/>
              </a:rPr>
              <a:t>» (40-60 </a:t>
            </a:r>
            <a:r>
              <a:rPr lang="ru-RU" sz="2400" dirty="0" err="1">
                <a:latin typeface="Cambria" panose="02040503050406030204" pitchFamily="18" charset="0"/>
                <a:ea typeface="Calibri" panose="020F0502020204030204" pitchFamily="34" charset="0"/>
                <a:cs typeface="Times New Roman" panose="02020603050405020304" pitchFamily="18" charset="0"/>
              </a:rPr>
              <a:t>жас</a:t>
            </a:r>
            <a:r>
              <a:rPr lang="ru-RU" sz="2400" dirty="0">
                <a:latin typeface="Cambria" panose="02040503050406030204" pitchFamily="18" charset="0"/>
                <a:ea typeface="Calibri" panose="020F0502020204030204" pitchFamily="34" charset="0"/>
                <a:cs typeface="Times New Roman" panose="02020603050405020304" pitchFamily="18" charset="0"/>
              </a:rPr>
              <a:t>); </a:t>
            </a:r>
            <a:endParaRPr lang="ru-RU" sz="2400" dirty="0" smtClean="0">
              <a:latin typeface="Cambria" panose="02040503050406030204" pitchFamily="18" charset="0"/>
              <a:ea typeface="Calibri" panose="020F0502020204030204" pitchFamily="34" charset="0"/>
              <a:cs typeface="Times New Roman" panose="02020603050405020304" pitchFamily="18" charset="0"/>
            </a:endParaRPr>
          </a:p>
          <a:p>
            <a:pPr>
              <a:lnSpc>
                <a:spcPct val="107000"/>
              </a:lnSpc>
              <a:spcAft>
                <a:spcPts val="800"/>
              </a:spcAft>
            </a:pPr>
            <a:r>
              <a:rPr lang="ru-RU" sz="2400" dirty="0" smtClean="0">
                <a:latin typeface="Cambria" panose="02040503050406030204" pitchFamily="18" charset="0"/>
                <a:ea typeface="Calibri" panose="020F0502020204030204" pitchFamily="34" charset="0"/>
                <a:cs typeface="Times New Roman" panose="02020603050405020304" pitchFamily="18" charset="0"/>
              </a:rPr>
              <a:t>• </a:t>
            </a:r>
            <a:r>
              <a:rPr lang="ru-RU" sz="2400" dirty="0" err="1">
                <a:latin typeface="Cambria" panose="02040503050406030204" pitchFamily="18" charset="0"/>
                <a:ea typeface="Calibri" panose="020F0502020204030204" pitchFamily="34" charset="0"/>
                <a:cs typeface="Times New Roman" panose="02020603050405020304" pitchFamily="18" charset="0"/>
              </a:rPr>
              <a:t>Солу-кəрілік</a:t>
            </a:r>
            <a:r>
              <a:rPr lang="ru-RU" sz="2400" dirty="0">
                <a:latin typeface="Cambria" panose="02040503050406030204" pitchFamily="18" charset="0"/>
                <a:ea typeface="Calibri" panose="020F0502020204030204" pitchFamily="34" charset="0"/>
                <a:cs typeface="Times New Roman" panose="02020603050405020304" pitchFamily="18" charset="0"/>
              </a:rPr>
              <a:t> </a:t>
            </a:r>
            <a:r>
              <a:rPr lang="ru-RU" sz="2400" dirty="0" err="1">
                <a:latin typeface="Cambria" panose="02040503050406030204" pitchFamily="18" charset="0"/>
                <a:ea typeface="Calibri" panose="020F0502020204030204" pitchFamily="34" charset="0"/>
                <a:cs typeface="Times New Roman" panose="02020603050405020304" pitchFamily="18" charset="0"/>
              </a:rPr>
              <a:t>кезеңі</a:t>
            </a:r>
            <a:r>
              <a:rPr lang="ru-RU" sz="2400" dirty="0">
                <a:latin typeface="Cambria" panose="02040503050406030204" pitchFamily="18" charset="0"/>
                <a:ea typeface="Calibri" panose="020F0502020204030204" pitchFamily="34" charset="0"/>
                <a:cs typeface="Times New Roman" panose="02020603050405020304" pitchFamily="18" charset="0"/>
              </a:rPr>
              <a:t> – «</a:t>
            </a:r>
            <a:r>
              <a:rPr lang="ru-RU" sz="2400" dirty="0" err="1">
                <a:latin typeface="Cambria" panose="02040503050406030204" pitchFamily="18" charset="0"/>
                <a:ea typeface="Calibri" panose="020F0502020204030204" pitchFamily="34" charset="0"/>
                <a:cs typeface="Times New Roman" panose="02020603050405020304" pitchFamily="18" charset="0"/>
              </a:rPr>
              <a:t>қыс</a:t>
            </a:r>
            <a:r>
              <a:rPr lang="ru-RU" sz="2400" dirty="0">
                <a:latin typeface="Cambria" panose="02040503050406030204" pitchFamily="18" charset="0"/>
                <a:ea typeface="Calibri" panose="020F0502020204030204" pitchFamily="34" charset="0"/>
                <a:cs typeface="Times New Roman" panose="02020603050405020304" pitchFamily="18" charset="0"/>
              </a:rPr>
              <a:t>» (60-80 </a:t>
            </a:r>
            <a:r>
              <a:rPr lang="ru-RU" sz="2400" dirty="0" err="1">
                <a:latin typeface="Cambria" panose="02040503050406030204" pitchFamily="18" charset="0"/>
                <a:ea typeface="Calibri" panose="020F0502020204030204" pitchFamily="34" charset="0"/>
                <a:cs typeface="Times New Roman" panose="02020603050405020304" pitchFamily="18" charset="0"/>
              </a:rPr>
              <a:t>жас</a:t>
            </a:r>
            <a:r>
              <a:rPr lang="ru-RU" sz="2400" dirty="0">
                <a:latin typeface="Cambria" panose="02040503050406030204" pitchFamily="18" charset="0"/>
                <a:ea typeface="Calibri" panose="020F0502020204030204" pitchFamily="34" charset="0"/>
                <a:cs typeface="Times New Roman" panose="02020603050405020304" pitchFamily="18" charset="0"/>
              </a:rPr>
              <a:t>); </a:t>
            </a:r>
            <a:r>
              <a:rPr lang="ru-RU" sz="2400" dirty="0" err="1">
                <a:latin typeface="Cambria" panose="02040503050406030204" pitchFamily="18" charset="0"/>
                <a:ea typeface="Calibri" panose="020F0502020204030204" pitchFamily="34" charset="0"/>
                <a:cs typeface="Times New Roman" panose="02020603050405020304" pitchFamily="18" charset="0"/>
              </a:rPr>
              <a:t>Тарихи</a:t>
            </a:r>
            <a:r>
              <a:rPr lang="ru-RU" sz="2400" dirty="0">
                <a:latin typeface="Cambria" panose="02040503050406030204" pitchFamily="18" charset="0"/>
                <a:ea typeface="Calibri" panose="020F0502020204030204" pitchFamily="34" charset="0"/>
                <a:cs typeface="Times New Roman" panose="02020603050405020304" pitchFamily="18" charset="0"/>
              </a:rPr>
              <a:t> </a:t>
            </a:r>
            <a:r>
              <a:rPr lang="ru-RU" sz="2400" dirty="0" err="1">
                <a:latin typeface="Cambria" panose="02040503050406030204" pitchFamily="18" charset="0"/>
                <a:ea typeface="Calibri" panose="020F0502020204030204" pitchFamily="34" charset="0"/>
                <a:cs typeface="Times New Roman" panose="02020603050405020304" pitchFamily="18" charset="0"/>
              </a:rPr>
              <a:t>дамудың</a:t>
            </a:r>
            <a:r>
              <a:rPr lang="ru-RU" sz="2400" dirty="0">
                <a:latin typeface="Cambria" panose="02040503050406030204" pitchFamily="18" charset="0"/>
                <a:ea typeface="Calibri" panose="020F0502020204030204" pitchFamily="34" charset="0"/>
                <a:cs typeface="Times New Roman" panose="02020603050405020304" pitchFamily="18" charset="0"/>
              </a:rPr>
              <a:t> </a:t>
            </a:r>
            <a:r>
              <a:rPr lang="ru-RU" sz="2400" dirty="0" err="1">
                <a:latin typeface="Cambria" panose="02040503050406030204" pitchFamily="18" charset="0"/>
                <a:ea typeface="Calibri" panose="020F0502020204030204" pitchFamily="34" charset="0"/>
                <a:cs typeface="Times New Roman" panose="02020603050405020304" pitchFamily="18" charset="0"/>
              </a:rPr>
              <a:t>əртүрлі</a:t>
            </a:r>
            <a:r>
              <a:rPr lang="ru-RU" sz="2400" dirty="0">
                <a:latin typeface="Cambria" panose="02040503050406030204" pitchFamily="18" charset="0"/>
                <a:ea typeface="Calibri" panose="020F0502020204030204" pitchFamily="34" charset="0"/>
                <a:cs typeface="Times New Roman" panose="02020603050405020304" pitchFamily="18" charset="0"/>
              </a:rPr>
              <a:t> </a:t>
            </a:r>
            <a:r>
              <a:rPr lang="ru-RU" sz="2400" dirty="0" err="1">
                <a:latin typeface="Cambria" panose="02040503050406030204" pitchFamily="18" charset="0"/>
                <a:ea typeface="Calibri" panose="020F0502020204030204" pitchFamily="34" charset="0"/>
                <a:cs typeface="Times New Roman" panose="02020603050405020304" pitchFamily="18" charset="0"/>
              </a:rPr>
              <a:t>кезеңдерінде</a:t>
            </a:r>
            <a:r>
              <a:rPr lang="ru-RU" sz="2400" dirty="0">
                <a:latin typeface="Cambria" panose="02040503050406030204" pitchFamily="18" charset="0"/>
                <a:ea typeface="Calibri" panose="020F0502020204030204" pitchFamily="34" charset="0"/>
                <a:cs typeface="Times New Roman" panose="02020603050405020304" pitchFamily="18" charset="0"/>
              </a:rPr>
              <a:t> </a:t>
            </a:r>
            <a:r>
              <a:rPr lang="ru-RU" sz="2400" dirty="0" err="1">
                <a:latin typeface="Cambria" panose="02040503050406030204" pitchFamily="18" charset="0"/>
                <a:ea typeface="Calibri" panose="020F0502020204030204" pitchFamily="34" charset="0"/>
                <a:cs typeface="Times New Roman" panose="02020603050405020304" pitchFamily="18" charset="0"/>
              </a:rPr>
              <a:t>жəне</a:t>
            </a:r>
            <a:r>
              <a:rPr lang="ru-RU" sz="2400" dirty="0">
                <a:latin typeface="Cambria" panose="02040503050406030204" pitchFamily="18" charset="0"/>
                <a:ea typeface="Calibri" panose="020F0502020204030204" pitchFamily="34" charset="0"/>
                <a:cs typeface="Times New Roman" panose="02020603050405020304" pitchFamily="18" charset="0"/>
              </a:rPr>
              <a:t> </a:t>
            </a:r>
            <a:r>
              <a:rPr lang="ru-RU" sz="2400" dirty="0" err="1">
                <a:latin typeface="Cambria" panose="02040503050406030204" pitchFamily="18" charset="0"/>
                <a:ea typeface="Calibri" panose="020F0502020204030204" pitchFamily="34" charset="0"/>
                <a:cs typeface="Times New Roman" panose="02020603050405020304" pitchFamily="18" charset="0"/>
              </a:rPr>
              <a:t>əртүрлі</a:t>
            </a:r>
            <a:r>
              <a:rPr lang="ru-RU" sz="2400" dirty="0">
                <a:latin typeface="Cambria" panose="02040503050406030204" pitchFamily="18" charset="0"/>
                <a:ea typeface="Calibri" panose="020F0502020204030204" pitchFamily="34" charset="0"/>
                <a:cs typeface="Times New Roman" panose="02020603050405020304" pitchFamily="18" charset="0"/>
              </a:rPr>
              <a:t> </a:t>
            </a:r>
            <a:r>
              <a:rPr lang="ru-RU" sz="2400" dirty="0" err="1">
                <a:latin typeface="Cambria" panose="02040503050406030204" pitchFamily="18" charset="0"/>
                <a:ea typeface="Calibri" panose="020F0502020204030204" pitchFamily="34" charset="0"/>
                <a:cs typeface="Times New Roman" panose="02020603050405020304" pitchFamily="18" charset="0"/>
              </a:rPr>
              <a:t>елдер</a:t>
            </a:r>
            <a:r>
              <a:rPr lang="ru-RU" sz="2400" dirty="0">
                <a:latin typeface="Cambria" panose="02040503050406030204" pitchFamily="18" charset="0"/>
                <a:ea typeface="Calibri" panose="020F0502020204030204" pitchFamily="34" charset="0"/>
                <a:cs typeface="Times New Roman" panose="02020603050405020304" pitchFamily="18" charset="0"/>
              </a:rPr>
              <a:t> </a:t>
            </a:r>
            <a:r>
              <a:rPr lang="ru-RU" sz="2400" dirty="0" err="1">
                <a:latin typeface="Cambria" panose="02040503050406030204" pitchFamily="18" charset="0"/>
                <a:ea typeface="Calibri" panose="020F0502020204030204" pitchFamily="34" charset="0"/>
                <a:cs typeface="Times New Roman" panose="02020603050405020304" pitchFamily="18" charset="0"/>
              </a:rPr>
              <a:t>шекарасында</a:t>
            </a:r>
            <a:r>
              <a:rPr lang="ru-RU" sz="2400" dirty="0">
                <a:latin typeface="Cambria" panose="02040503050406030204" pitchFamily="18" charset="0"/>
                <a:ea typeface="Calibri" panose="020F0502020204030204" pitchFamily="34" charset="0"/>
                <a:cs typeface="Times New Roman" panose="02020603050405020304" pitchFamily="18" charset="0"/>
              </a:rPr>
              <a:t> </a:t>
            </a:r>
            <a:r>
              <a:rPr lang="ru-RU" sz="2400" dirty="0" err="1">
                <a:latin typeface="Cambria" panose="02040503050406030204" pitchFamily="18" charset="0"/>
                <a:ea typeface="Calibri" panose="020F0502020204030204" pitchFamily="34" charset="0"/>
                <a:cs typeface="Times New Roman" panose="02020603050405020304" pitchFamily="18" charset="0"/>
              </a:rPr>
              <a:t>кəріліктің</a:t>
            </a:r>
            <a:r>
              <a:rPr lang="ru-RU" sz="2400" dirty="0">
                <a:latin typeface="Cambria" panose="02040503050406030204" pitchFamily="18" charset="0"/>
                <a:ea typeface="Calibri" panose="020F0502020204030204" pitchFamily="34" charset="0"/>
                <a:cs typeface="Times New Roman" panose="02020603050405020304" pitchFamily="18" charset="0"/>
              </a:rPr>
              <a:t> </a:t>
            </a:r>
            <a:r>
              <a:rPr lang="ru-RU" sz="2400" dirty="0" err="1">
                <a:latin typeface="Cambria" panose="02040503050406030204" pitchFamily="18" charset="0"/>
                <a:ea typeface="Calibri" panose="020F0502020204030204" pitchFamily="34" charset="0"/>
                <a:cs typeface="Times New Roman" panose="02020603050405020304" pitchFamily="18" charset="0"/>
              </a:rPr>
              <a:t>басталу</a:t>
            </a:r>
            <a:r>
              <a:rPr lang="ru-RU" sz="2400" dirty="0">
                <a:latin typeface="Cambria" panose="02040503050406030204" pitchFamily="18" charset="0"/>
                <a:ea typeface="Calibri" panose="020F0502020204030204" pitchFamily="34" charset="0"/>
                <a:cs typeface="Times New Roman" panose="02020603050405020304" pitchFamily="18" charset="0"/>
              </a:rPr>
              <a:t> </a:t>
            </a:r>
            <a:r>
              <a:rPr lang="ru-RU" sz="2400" dirty="0" err="1">
                <a:latin typeface="Cambria" panose="02040503050406030204" pitchFamily="18" charset="0"/>
                <a:ea typeface="Calibri" panose="020F0502020204030204" pitchFamily="34" charset="0"/>
                <a:cs typeface="Times New Roman" panose="02020603050405020304" pitchFamily="18" charset="0"/>
              </a:rPr>
              <a:t>кезеңі</a:t>
            </a:r>
            <a:r>
              <a:rPr lang="ru-RU" sz="2400" dirty="0">
                <a:latin typeface="Cambria" panose="02040503050406030204" pitchFamily="18" charset="0"/>
                <a:ea typeface="Calibri" panose="020F0502020204030204" pitchFamily="34" charset="0"/>
                <a:cs typeface="Times New Roman" panose="02020603050405020304" pitchFamily="18" charset="0"/>
              </a:rPr>
              <a:t> </a:t>
            </a:r>
            <a:r>
              <a:rPr lang="ru-RU" sz="2400" dirty="0" err="1">
                <a:latin typeface="Cambria" panose="02040503050406030204" pitchFamily="18" charset="0"/>
                <a:ea typeface="Calibri" panose="020F0502020204030204" pitchFamily="34" charset="0"/>
                <a:cs typeface="Times New Roman" panose="02020603050405020304" pitchFamily="18" charset="0"/>
              </a:rPr>
              <a:t>əртүрлі</a:t>
            </a:r>
            <a:r>
              <a:rPr lang="ru-RU" sz="2400" dirty="0">
                <a:latin typeface="Cambria" panose="02040503050406030204" pitchFamily="18" charset="0"/>
                <a:ea typeface="Calibri" panose="020F0502020204030204" pitchFamily="34" charset="0"/>
                <a:cs typeface="Times New Roman" panose="02020603050405020304" pitchFamily="18" charset="0"/>
              </a:rPr>
              <a:t> </a:t>
            </a:r>
            <a:r>
              <a:rPr lang="ru-RU" sz="2400" dirty="0" err="1">
                <a:latin typeface="Cambria" panose="02040503050406030204" pitchFamily="18" charset="0"/>
                <a:ea typeface="Calibri" panose="020F0502020204030204" pitchFamily="34" charset="0"/>
                <a:cs typeface="Times New Roman" panose="02020603050405020304" pitchFamily="18" charset="0"/>
              </a:rPr>
              <a:t>болады</a:t>
            </a:r>
            <a:endParaRPr lang="ru-RU" sz="2400" dirty="0">
              <a:effectLst/>
              <a:latin typeface="Cambria" panose="020405030504060302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397690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err="1" smtClean="0"/>
              <a:t>Қарттық</a:t>
            </a:r>
            <a:r>
              <a:rPr lang="ru-RU" dirty="0" smtClean="0"/>
              <a:t>  </a:t>
            </a:r>
            <a:r>
              <a:rPr lang="ru-RU" dirty="0" err="1" smtClean="0"/>
              <a:t>кезең</a:t>
            </a:r>
            <a:r>
              <a:rPr lang="ru-RU" dirty="0" smtClean="0"/>
              <a:t> </a:t>
            </a:r>
            <a:r>
              <a:rPr lang="ru-RU" dirty="0"/>
              <a:t>(</a:t>
            </a:r>
            <a:r>
              <a:rPr lang="ru-RU" dirty="0" err="1"/>
              <a:t>психологияда</a:t>
            </a:r>
            <a:r>
              <a:rPr lang="ru-RU" dirty="0"/>
              <a:t>) </a:t>
            </a:r>
          </a:p>
        </p:txBody>
      </p:sp>
      <p:sp>
        <p:nvSpPr>
          <p:cNvPr id="3" name="Объект 2"/>
          <p:cNvSpPr>
            <a:spLocks noGrp="1"/>
          </p:cNvSpPr>
          <p:nvPr>
            <p:ph idx="1"/>
          </p:nvPr>
        </p:nvSpPr>
        <p:spPr>
          <a:solidFill>
            <a:schemeClr val="bg1">
              <a:lumMod val="85000"/>
            </a:schemeClr>
          </a:solidFill>
        </p:spPr>
        <p:txBody>
          <a:bodyPr>
            <a:normAutofit fontScale="92500" lnSpcReduction="10000"/>
          </a:bodyPr>
          <a:lstStyle/>
          <a:p>
            <a:pPr algn="just"/>
            <a:r>
              <a:rPr lang="ru-RU" sz="2400" dirty="0" smtClean="0"/>
              <a:t>– </a:t>
            </a:r>
            <a:r>
              <a:rPr lang="ru-RU" sz="2400" dirty="0" err="1" smtClean="0"/>
              <a:t>адам</a:t>
            </a:r>
            <a:r>
              <a:rPr lang="ru-RU" sz="2400" dirty="0" smtClean="0"/>
              <a:t> </a:t>
            </a:r>
            <a:r>
              <a:rPr lang="ru-RU" sz="2400" dirty="0" err="1" smtClean="0"/>
              <a:t>өмірінің</a:t>
            </a:r>
            <a:r>
              <a:rPr lang="ru-RU" sz="2400" dirty="0" smtClean="0"/>
              <a:t> </a:t>
            </a:r>
            <a:r>
              <a:rPr lang="ru-RU" sz="2400" dirty="0" err="1" smtClean="0"/>
              <a:t>соңғыдаму</a:t>
            </a:r>
            <a:r>
              <a:rPr lang="ru-RU" sz="2400" dirty="0" smtClean="0"/>
              <a:t> </a:t>
            </a:r>
            <a:r>
              <a:rPr lang="ru-RU" sz="2400" dirty="0" err="1" smtClean="0"/>
              <a:t>кезеңі</a:t>
            </a:r>
            <a:r>
              <a:rPr lang="ru-RU" sz="2400" dirty="0"/>
              <a:t>. </a:t>
            </a:r>
            <a:r>
              <a:rPr lang="ru-RU" sz="2400" dirty="0" err="1"/>
              <a:t>Қарттық</a:t>
            </a:r>
            <a:r>
              <a:rPr lang="ru-RU" sz="2400" dirty="0"/>
              <a:t> </a:t>
            </a:r>
            <a:r>
              <a:rPr lang="ru-RU" sz="2400" dirty="0" err="1"/>
              <a:t>жас</a:t>
            </a:r>
            <a:r>
              <a:rPr lang="ru-RU" sz="2400" dirty="0"/>
              <a:t> – </a:t>
            </a:r>
            <a:r>
              <a:rPr lang="ru-RU" sz="2400" dirty="0" err="1"/>
              <a:t>адам</a:t>
            </a:r>
            <a:r>
              <a:rPr lang="ru-RU" sz="2400" dirty="0"/>
              <a:t> </a:t>
            </a:r>
            <a:r>
              <a:rPr lang="ru-RU" sz="2400" dirty="0" err="1"/>
              <a:t>өміріндегі</a:t>
            </a:r>
            <a:r>
              <a:rPr lang="ru-RU" sz="2400" dirty="0"/>
              <a:t> </a:t>
            </a:r>
            <a:r>
              <a:rPr lang="ru-RU" sz="2400" dirty="0" err="1"/>
              <a:t>заңды</a:t>
            </a:r>
            <a:r>
              <a:rPr lang="ru-RU" sz="2400" dirty="0"/>
              <a:t> </a:t>
            </a:r>
            <a:r>
              <a:rPr lang="ru-RU" sz="2400" dirty="0" err="1"/>
              <a:t>кезең</a:t>
            </a:r>
            <a:r>
              <a:rPr lang="ru-RU" sz="2400" dirty="0"/>
              <a:t>. </a:t>
            </a:r>
            <a:r>
              <a:rPr lang="ru-RU" sz="2400" dirty="0" err="1"/>
              <a:t>Бұл</a:t>
            </a:r>
            <a:r>
              <a:rPr lang="ru-RU" sz="2400" dirty="0"/>
              <a:t> </a:t>
            </a:r>
            <a:r>
              <a:rPr lang="ru-RU" sz="2400" dirty="0" err="1"/>
              <a:t>кезеңдегілердің</a:t>
            </a:r>
            <a:r>
              <a:rPr lang="ru-RU" sz="2400" dirty="0"/>
              <a:t> </a:t>
            </a:r>
            <a:r>
              <a:rPr lang="ru-RU" sz="2400" dirty="0" err="1"/>
              <a:t>ерекшеліктері</a:t>
            </a:r>
            <a:r>
              <a:rPr lang="ru-RU" sz="2400" dirty="0"/>
              <a:t>, </a:t>
            </a:r>
            <a:r>
              <a:rPr lang="ru-RU" sz="2400" dirty="0" err="1"/>
              <a:t>адамның</a:t>
            </a:r>
            <a:r>
              <a:rPr lang="ru-RU" sz="2400" dirty="0"/>
              <a:t> </a:t>
            </a:r>
            <a:r>
              <a:rPr lang="ru-RU" sz="2400" dirty="0" err="1"/>
              <a:t>циклдік</a:t>
            </a:r>
            <a:r>
              <a:rPr lang="ru-RU" sz="2400" dirty="0"/>
              <a:t> </a:t>
            </a:r>
            <a:r>
              <a:rPr lang="ru-RU" sz="2400" dirty="0" err="1"/>
              <a:t>өмір</a:t>
            </a:r>
            <a:r>
              <a:rPr lang="ru-RU" sz="2400" dirty="0"/>
              <a:t> </a:t>
            </a:r>
            <a:r>
              <a:rPr lang="ru-RU" sz="2400" dirty="0" err="1"/>
              <a:t>жүйесіндегі</a:t>
            </a:r>
            <a:r>
              <a:rPr lang="ru-RU" sz="2400" dirty="0"/>
              <a:t> </a:t>
            </a:r>
            <a:r>
              <a:rPr lang="ru-RU" sz="2400" dirty="0" err="1"/>
              <a:t>айрықша</a:t>
            </a:r>
            <a:r>
              <a:rPr lang="ru-RU" sz="2400" dirty="0"/>
              <a:t> </a:t>
            </a:r>
            <a:r>
              <a:rPr lang="ru-RU" sz="2400" dirty="0" err="1"/>
              <a:t>рөлі</a:t>
            </a:r>
            <a:r>
              <a:rPr lang="ru-RU" sz="2400" dirty="0"/>
              <a:t>, </a:t>
            </a:r>
            <a:r>
              <a:rPr lang="ru-RU" sz="2400" dirty="0" err="1"/>
              <a:t>қарттық</a:t>
            </a:r>
            <a:r>
              <a:rPr lang="ru-RU" sz="2400" dirty="0"/>
              <a:t> </a:t>
            </a:r>
            <a:r>
              <a:rPr lang="ru-RU" sz="2400" dirty="0" err="1"/>
              <a:t>кезең</a:t>
            </a:r>
            <a:r>
              <a:rPr lang="ru-RU" sz="2400" dirty="0"/>
              <a:t> </a:t>
            </a:r>
            <a:r>
              <a:rPr lang="ru-RU" sz="2400" dirty="0" err="1"/>
              <a:t>өзіндік</a:t>
            </a:r>
            <a:r>
              <a:rPr lang="ru-RU" sz="2400" dirty="0"/>
              <a:t> </a:t>
            </a:r>
            <a:r>
              <a:rPr lang="ru-RU" sz="2400" dirty="0" err="1"/>
              <a:t>дамудың</a:t>
            </a:r>
            <a:r>
              <a:rPr lang="ru-RU" sz="2400" dirty="0"/>
              <a:t> </a:t>
            </a:r>
            <a:r>
              <a:rPr lang="ru-RU" sz="2400" dirty="0" err="1"/>
              <a:t>жалпы</a:t>
            </a:r>
            <a:r>
              <a:rPr lang="ru-RU" sz="2400" dirty="0"/>
              <a:t> </a:t>
            </a:r>
            <a:r>
              <a:rPr lang="ru-RU" sz="2400" dirty="0" err="1"/>
              <a:t>перспективасын</a:t>
            </a:r>
            <a:r>
              <a:rPr lang="ru-RU" sz="2400" dirty="0"/>
              <a:t> </a:t>
            </a:r>
            <a:r>
              <a:rPr lang="ru-RU" sz="2400" dirty="0" err="1"/>
              <a:t>белгілеп</a:t>
            </a:r>
            <a:r>
              <a:rPr lang="ru-RU" sz="2400" dirty="0"/>
              <a:t> </a:t>
            </a:r>
            <a:r>
              <a:rPr lang="ru-RU" sz="2400" dirty="0" err="1"/>
              <a:t>көрсетеді</a:t>
            </a:r>
            <a:r>
              <a:rPr lang="ru-RU" sz="2400" dirty="0"/>
              <a:t>. </a:t>
            </a:r>
            <a:r>
              <a:rPr lang="ru-RU" sz="2400" dirty="0" err="1"/>
              <a:t>Қарттық</a:t>
            </a:r>
            <a:r>
              <a:rPr lang="ru-RU" sz="2400" dirty="0"/>
              <a:t> </a:t>
            </a:r>
            <a:r>
              <a:rPr lang="ru-RU" sz="2400" dirty="0" err="1"/>
              <a:t>кезеңнің</a:t>
            </a:r>
            <a:r>
              <a:rPr lang="ru-RU" sz="2400" dirty="0"/>
              <a:t> </a:t>
            </a:r>
            <a:r>
              <a:rPr lang="ru-RU" sz="2400" dirty="0" err="1"/>
              <a:t>алдында</a:t>
            </a:r>
            <a:r>
              <a:rPr lang="ru-RU" sz="2400" dirty="0"/>
              <a:t>, </a:t>
            </a:r>
            <a:r>
              <a:rPr lang="ru-RU" sz="2400" dirty="0" err="1"/>
              <a:t>егер</a:t>
            </a:r>
            <a:r>
              <a:rPr lang="ru-RU" sz="2400" dirty="0"/>
              <a:t> осы </a:t>
            </a:r>
            <a:r>
              <a:rPr lang="ru-RU" sz="2400" dirty="0" err="1"/>
              <a:t>жастағылардың</a:t>
            </a:r>
            <a:r>
              <a:rPr lang="ru-RU" sz="2400" dirty="0"/>
              <a:t> </a:t>
            </a:r>
            <a:r>
              <a:rPr lang="ru-RU" sz="2400" dirty="0" err="1"/>
              <a:t>мінезқұлық</a:t>
            </a:r>
            <a:r>
              <a:rPr lang="ru-RU" sz="2400" dirty="0"/>
              <a:t> </a:t>
            </a:r>
            <a:r>
              <a:rPr lang="ru-RU" sz="2400" dirty="0" err="1"/>
              <a:t>позициясы</a:t>
            </a:r>
            <a:r>
              <a:rPr lang="ru-RU" sz="2400" dirty="0"/>
              <a:t> </a:t>
            </a:r>
            <a:r>
              <a:rPr lang="ru-RU" sz="2400" dirty="0" err="1"/>
              <a:t>жеткіліксіз</a:t>
            </a:r>
            <a:r>
              <a:rPr lang="ru-RU" sz="2400" dirty="0"/>
              <a:t> </a:t>
            </a:r>
            <a:r>
              <a:rPr lang="ru-RU" sz="2400" dirty="0" err="1"/>
              <a:t>болса</a:t>
            </a:r>
            <a:r>
              <a:rPr lang="ru-RU" sz="2400" dirty="0"/>
              <a:t>, </a:t>
            </a:r>
            <a:r>
              <a:rPr lang="ru-RU" sz="2400" dirty="0" err="1"/>
              <a:t>онда</a:t>
            </a:r>
            <a:r>
              <a:rPr lang="ru-RU" sz="2400" dirty="0"/>
              <a:t> </a:t>
            </a:r>
            <a:r>
              <a:rPr lang="ru-RU" sz="2400" dirty="0" err="1"/>
              <a:t>олар</a:t>
            </a:r>
            <a:r>
              <a:rPr lang="ru-RU" sz="2400" dirty="0"/>
              <a:t> </a:t>
            </a:r>
            <a:r>
              <a:rPr lang="ru-RU" sz="2400" dirty="0" err="1"/>
              <a:t>өз</a:t>
            </a:r>
            <a:r>
              <a:rPr lang="ru-RU" sz="2400" dirty="0"/>
              <a:t> </a:t>
            </a:r>
            <a:r>
              <a:rPr lang="ru-RU" sz="2400" dirty="0" err="1"/>
              <a:t>бетінше</a:t>
            </a:r>
            <a:r>
              <a:rPr lang="ru-RU" sz="2400" dirty="0"/>
              <a:t> </a:t>
            </a:r>
            <a:r>
              <a:rPr lang="ru-RU" sz="2400" dirty="0" err="1"/>
              <a:t>шешім</a:t>
            </a:r>
            <a:r>
              <a:rPr lang="ru-RU" sz="2400" dirty="0"/>
              <a:t> </a:t>
            </a:r>
            <a:r>
              <a:rPr lang="ru-RU" sz="2400" dirty="0" err="1"/>
              <a:t>қабылдай</a:t>
            </a:r>
            <a:r>
              <a:rPr lang="ru-RU" sz="2400" dirty="0"/>
              <a:t> </a:t>
            </a:r>
            <a:r>
              <a:rPr lang="ru-RU" sz="2400" dirty="0" err="1"/>
              <a:t>алмайды</a:t>
            </a:r>
            <a:r>
              <a:rPr lang="ru-RU" sz="2400" dirty="0"/>
              <a:t>. </a:t>
            </a:r>
            <a:r>
              <a:rPr lang="ru-RU" sz="2400" dirty="0" err="1"/>
              <a:t>Осыған</a:t>
            </a:r>
            <a:r>
              <a:rPr lang="ru-RU" sz="2400" dirty="0"/>
              <a:t> </a:t>
            </a:r>
            <a:r>
              <a:rPr lang="ru-RU" sz="2400" dirty="0" err="1"/>
              <a:t>байланысты</a:t>
            </a:r>
            <a:r>
              <a:rPr lang="ru-RU" sz="2400" dirty="0">
                <a:solidFill>
                  <a:srgbClr val="FF0000"/>
                </a:solidFill>
              </a:rPr>
              <a:t> Л. С. Выготский </a:t>
            </a:r>
            <a:r>
              <a:rPr lang="ru-RU" sz="2400" dirty="0" err="1"/>
              <a:t>қарттық</a:t>
            </a:r>
            <a:r>
              <a:rPr lang="ru-RU" sz="2400" dirty="0"/>
              <a:t> </a:t>
            </a:r>
            <a:r>
              <a:rPr lang="ru-RU" sz="2400" dirty="0" err="1"/>
              <a:t>кезеңде</a:t>
            </a:r>
            <a:r>
              <a:rPr lang="ru-RU" sz="2400" dirty="0"/>
              <a:t> метаморфоз </a:t>
            </a:r>
            <a:r>
              <a:rPr lang="ru-RU" sz="2400" dirty="0" err="1"/>
              <a:t>заңының</a:t>
            </a:r>
            <a:r>
              <a:rPr lang="ru-RU" sz="2400" dirty="0"/>
              <a:t> </a:t>
            </a:r>
            <a:r>
              <a:rPr lang="ru-RU" sz="2400" dirty="0" err="1"/>
              <a:t>болуы</a:t>
            </a:r>
            <a:r>
              <a:rPr lang="ru-RU" sz="2400" dirty="0"/>
              <a:t> </a:t>
            </a:r>
            <a:r>
              <a:rPr lang="ru-RU" sz="2400" dirty="0" err="1"/>
              <a:t>керек</a:t>
            </a:r>
            <a:r>
              <a:rPr lang="ru-RU" sz="2400" dirty="0"/>
              <a:t> </a:t>
            </a:r>
            <a:r>
              <a:rPr lang="ru-RU" sz="2400" dirty="0" err="1"/>
              <a:t>екенін</a:t>
            </a:r>
            <a:r>
              <a:rPr lang="ru-RU" sz="2400" dirty="0"/>
              <a:t> </a:t>
            </a:r>
            <a:r>
              <a:rPr lang="ru-RU" sz="2400" dirty="0" err="1"/>
              <a:t>көрсетті</a:t>
            </a:r>
            <a:r>
              <a:rPr lang="ru-RU" sz="2400" dirty="0"/>
              <a:t>, </a:t>
            </a:r>
            <a:r>
              <a:rPr lang="ru-RU" sz="2400" dirty="0" err="1"/>
              <a:t>кейін</a:t>
            </a:r>
            <a:r>
              <a:rPr lang="ru-RU" sz="2400" dirty="0"/>
              <a:t> </a:t>
            </a:r>
            <a:r>
              <a:rPr lang="ru-RU" sz="2400" dirty="0" err="1"/>
              <a:t>қарттық</a:t>
            </a:r>
            <a:r>
              <a:rPr lang="ru-RU" sz="2400" dirty="0"/>
              <a:t> </a:t>
            </a:r>
            <a:r>
              <a:rPr lang="ru-RU" sz="2400" dirty="0" err="1"/>
              <a:t>кезеңде</a:t>
            </a:r>
            <a:r>
              <a:rPr lang="ru-RU" sz="2400" dirty="0"/>
              <a:t> </a:t>
            </a:r>
            <a:r>
              <a:rPr lang="ru-RU" sz="2400" dirty="0" err="1"/>
              <a:t>олардың</a:t>
            </a:r>
            <a:r>
              <a:rPr lang="ru-RU" sz="2400" dirty="0"/>
              <a:t> тек </a:t>
            </a:r>
            <a:r>
              <a:rPr lang="ru-RU" sz="2400" dirty="0" err="1"/>
              <a:t>қана</a:t>
            </a:r>
            <a:r>
              <a:rPr lang="ru-RU" sz="2400" dirty="0"/>
              <a:t> </a:t>
            </a:r>
            <a:r>
              <a:rPr lang="ru-RU" sz="2400" dirty="0" err="1"/>
              <a:t>жойылған</a:t>
            </a:r>
            <a:r>
              <a:rPr lang="ru-RU" sz="2400" dirty="0"/>
              <a:t> </a:t>
            </a:r>
            <a:r>
              <a:rPr lang="ru-RU" sz="2400" dirty="0" err="1"/>
              <a:t>қабілетін</a:t>
            </a:r>
            <a:r>
              <a:rPr lang="ru-RU" sz="2400" dirty="0"/>
              <a:t> </a:t>
            </a:r>
            <a:r>
              <a:rPr lang="ru-RU" sz="2400" dirty="0" err="1"/>
              <a:t>сипаттау</a:t>
            </a:r>
            <a:r>
              <a:rPr lang="ru-RU" sz="2400" dirty="0"/>
              <a:t> </a:t>
            </a:r>
            <a:r>
              <a:rPr lang="ru-RU" sz="2400" dirty="0" err="1"/>
              <a:t>ғана</a:t>
            </a:r>
            <a:r>
              <a:rPr lang="ru-RU" sz="2400" dirty="0"/>
              <a:t> </a:t>
            </a:r>
            <a:r>
              <a:rPr lang="ru-RU" sz="2400" dirty="0" err="1"/>
              <a:t>емес</a:t>
            </a:r>
            <a:r>
              <a:rPr lang="ru-RU" sz="2400" dirty="0"/>
              <a:t>, </a:t>
            </a:r>
            <a:r>
              <a:rPr lang="ru-RU" sz="2400" dirty="0" err="1"/>
              <a:t>ең</a:t>
            </a:r>
            <a:r>
              <a:rPr lang="ru-RU" sz="2400" dirty="0"/>
              <a:t> </a:t>
            </a:r>
            <a:r>
              <a:rPr lang="ru-RU" sz="2400" dirty="0" err="1"/>
              <a:t>алдымен</a:t>
            </a:r>
            <a:r>
              <a:rPr lang="ru-RU" sz="2400" dirty="0"/>
              <a:t> </a:t>
            </a:r>
            <a:r>
              <a:rPr lang="ru-RU" sz="2400" dirty="0" err="1"/>
              <a:t>сапасы</a:t>
            </a:r>
            <a:r>
              <a:rPr lang="ru-RU" sz="2400" dirty="0"/>
              <a:t> </a:t>
            </a:r>
            <a:r>
              <a:rPr lang="ru-RU" sz="2400" dirty="0" err="1"/>
              <a:t>тамаша</a:t>
            </a:r>
            <a:r>
              <a:rPr lang="ru-RU" sz="2400" dirty="0"/>
              <a:t> </a:t>
            </a:r>
            <a:r>
              <a:rPr lang="ru-RU" sz="2400" dirty="0" err="1"/>
              <a:t>психикасын</a:t>
            </a:r>
            <a:r>
              <a:rPr lang="ru-RU" sz="2400" dirty="0"/>
              <a:t> </a:t>
            </a:r>
            <a:r>
              <a:rPr lang="ru-RU" sz="2400" dirty="0" err="1"/>
              <a:t>сипаттау</a:t>
            </a:r>
            <a:r>
              <a:rPr lang="ru-RU" sz="2400" dirty="0"/>
              <a:t> </a:t>
            </a:r>
            <a:r>
              <a:rPr lang="ru-RU" sz="2400" dirty="0" err="1"/>
              <a:t>керек</a:t>
            </a:r>
            <a:r>
              <a:rPr lang="ru-RU" sz="2400" dirty="0"/>
              <a:t>, </a:t>
            </a:r>
            <a:r>
              <a:rPr lang="ru-RU" sz="2400" dirty="0" err="1"/>
              <a:t>егер</a:t>
            </a:r>
            <a:r>
              <a:rPr lang="ru-RU" sz="2400" dirty="0"/>
              <a:t> </a:t>
            </a:r>
            <a:r>
              <a:rPr lang="ru-RU" sz="2400" dirty="0" err="1"/>
              <a:t>оның</a:t>
            </a:r>
            <a:r>
              <a:rPr lang="ru-RU" sz="2400" dirty="0"/>
              <a:t> </a:t>
            </a:r>
            <a:r>
              <a:rPr lang="ru-RU" sz="2400" dirty="0" err="1"/>
              <a:t>дамуында</a:t>
            </a:r>
            <a:r>
              <a:rPr lang="ru-RU" sz="2400" dirty="0"/>
              <a:t> </a:t>
            </a:r>
            <a:r>
              <a:rPr lang="ru-RU" sz="2400" dirty="0" err="1"/>
              <a:t>сапасы</a:t>
            </a:r>
            <a:r>
              <a:rPr lang="ru-RU" sz="2400" dirty="0"/>
              <a:t> </a:t>
            </a:r>
            <a:r>
              <a:rPr lang="ru-RU" sz="2400" dirty="0" err="1"/>
              <a:t>шынжыр</a:t>
            </a:r>
            <a:r>
              <a:rPr lang="ru-RU" sz="2400" dirty="0"/>
              <a:t> </a:t>
            </a:r>
            <a:r>
              <a:rPr lang="ru-RU" sz="2400" dirty="0" err="1"/>
              <a:t>болса</a:t>
            </a:r>
            <a:r>
              <a:rPr lang="ru-RU" sz="2400" dirty="0"/>
              <a:t> </a:t>
            </a:r>
            <a:r>
              <a:rPr lang="ru-RU" sz="2400" dirty="0" err="1"/>
              <a:t>ғана</a:t>
            </a:r>
            <a:r>
              <a:rPr lang="ru-RU" sz="2400" dirty="0"/>
              <a:t> </a:t>
            </a:r>
            <a:r>
              <a:rPr lang="ru-RU" sz="2400" dirty="0" err="1"/>
              <a:t>деп</a:t>
            </a:r>
            <a:r>
              <a:rPr lang="ru-RU" sz="2400" dirty="0"/>
              <a:t> </a:t>
            </a:r>
            <a:r>
              <a:rPr lang="ru-RU" sz="2400" dirty="0" err="1"/>
              <a:t>көрсетті</a:t>
            </a:r>
            <a:endParaRPr lang="ru-RU" sz="2400" dirty="0"/>
          </a:p>
          <a:p>
            <a:endParaRPr lang="ru-RU" dirty="0"/>
          </a:p>
        </p:txBody>
      </p:sp>
    </p:spTree>
    <p:extLst>
      <p:ext uri="{BB962C8B-B14F-4D97-AF65-F5344CB8AC3E}">
        <p14:creationId xmlns:p14="http://schemas.microsoft.com/office/powerpoint/2010/main" val="31929071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51821" y="222083"/>
            <a:ext cx="10617797" cy="6792757"/>
          </a:xfrm>
          <a:prstGeom prst="rect">
            <a:avLst/>
          </a:prstGeom>
          <a:solidFill>
            <a:srgbClr val="FFFF00"/>
          </a:solidFill>
        </p:spPr>
        <p:txBody>
          <a:bodyPr wrap="square">
            <a:spAutoFit/>
          </a:bodyPr>
          <a:lstStyle/>
          <a:p>
            <a:pPr algn="just">
              <a:lnSpc>
                <a:spcPct val="107000"/>
              </a:lnSpc>
              <a:spcAft>
                <a:spcPts val="800"/>
              </a:spcAft>
            </a:pPr>
            <a:r>
              <a:rPr lang="ru-RU" sz="2400" dirty="0" err="1">
                <a:latin typeface="Calibri" panose="020F0502020204030204" pitchFamily="34" charset="0"/>
                <a:ea typeface="Calibri" panose="020F0502020204030204" pitchFamily="34" charset="0"/>
                <a:cs typeface="Times New Roman" panose="02020603050405020304" pitchFamily="18" charset="0"/>
              </a:rPr>
              <a:t>И.С.Кон</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ru-RU" sz="2400" dirty="0" err="1">
                <a:latin typeface="Calibri" panose="020F0502020204030204" pitchFamily="34" charset="0"/>
                <a:ea typeface="Calibri" panose="020F0502020204030204" pitchFamily="34" charset="0"/>
                <a:cs typeface="Times New Roman" panose="02020603050405020304" pitchFamily="18" charset="0"/>
              </a:rPr>
              <a:t>қартаюдың</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ru-RU" sz="2400" dirty="0" err="1">
                <a:latin typeface="Calibri" panose="020F0502020204030204" pitchFamily="34" charset="0"/>
                <a:ea typeface="Calibri" panose="020F0502020204030204" pitchFamily="34" charset="0"/>
                <a:cs typeface="Times New Roman" panose="02020603050405020304" pitchFamily="18" charset="0"/>
              </a:rPr>
              <a:t>келесі</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ru-RU" sz="2400" dirty="0" err="1">
                <a:latin typeface="Calibri" panose="020F0502020204030204" pitchFamily="34" charset="0"/>
                <a:ea typeface="Calibri" panose="020F0502020204030204" pitchFamily="34" charset="0"/>
                <a:cs typeface="Times New Roman" panose="02020603050405020304" pitchFamily="18" charset="0"/>
              </a:rPr>
              <a:t>əлеуметтік-психологиялық</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ru-RU" sz="2400" dirty="0" err="1">
                <a:latin typeface="Calibri" panose="020F0502020204030204" pitchFamily="34" charset="0"/>
                <a:ea typeface="Calibri" panose="020F0502020204030204" pitchFamily="34" charset="0"/>
                <a:cs typeface="Times New Roman" panose="02020603050405020304" pitchFamily="18" charset="0"/>
              </a:rPr>
              <a:t>типтерін</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ru-RU" sz="2400" dirty="0" err="1">
                <a:latin typeface="Calibri" panose="020F0502020204030204" pitchFamily="34" charset="0"/>
                <a:ea typeface="Calibri" panose="020F0502020204030204" pitchFamily="34" charset="0"/>
                <a:cs typeface="Times New Roman" panose="02020603050405020304" pitchFamily="18" charset="0"/>
              </a:rPr>
              <a:t>анықтап</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ru-RU" sz="2400" dirty="0" err="1">
                <a:latin typeface="Calibri" panose="020F0502020204030204" pitchFamily="34" charset="0"/>
                <a:ea typeface="Calibri" panose="020F0502020204030204" pitchFamily="34" charset="0"/>
                <a:cs typeface="Times New Roman" panose="02020603050405020304" pitchFamily="18" charset="0"/>
              </a:rPr>
              <a:t>көрсетеді</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ru-RU" sz="2400" dirty="0" err="1">
                <a:solidFill>
                  <a:srgbClr val="FF0000"/>
                </a:solidFill>
                <a:latin typeface="Calibri" panose="020F0502020204030204" pitchFamily="34" charset="0"/>
                <a:ea typeface="Calibri" panose="020F0502020204030204" pitchFamily="34" charset="0"/>
                <a:cs typeface="Times New Roman" panose="02020603050405020304" pitchFamily="18" charset="0"/>
              </a:rPr>
              <a:t>Бірінші</a:t>
            </a:r>
            <a:r>
              <a:rPr lang="ru-RU" sz="2400" dirty="0">
                <a:solidFill>
                  <a:srgbClr val="FF0000"/>
                </a:solidFill>
                <a:latin typeface="Calibri" panose="020F0502020204030204" pitchFamily="34" charset="0"/>
                <a:ea typeface="Calibri" panose="020F0502020204030204" pitchFamily="34" charset="0"/>
                <a:cs typeface="Times New Roman" panose="02020603050405020304" pitchFamily="18" charset="0"/>
              </a:rPr>
              <a:t> тип </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ru-RU" sz="2400" dirty="0" err="1">
                <a:latin typeface="Calibri" panose="020F0502020204030204" pitchFamily="34" charset="0"/>
                <a:ea typeface="Calibri" panose="020F0502020204030204" pitchFamily="34" charset="0"/>
                <a:cs typeface="Times New Roman" panose="02020603050405020304" pitchFamily="18" charset="0"/>
              </a:rPr>
              <a:t>белсенді</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ru-RU" sz="2400" dirty="0" err="1">
                <a:latin typeface="Calibri" panose="020F0502020204030204" pitchFamily="34" charset="0"/>
                <a:ea typeface="Calibri" panose="020F0502020204030204" pitchFamily="34" charset="0"/>
                <a:cs typeface="Times New Roman" panose="02020603050405020304" pitchFamily="18" charset="0"/>
              </a:rPr>
              <a:t>шығармашылық</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ru-RU" sz="2400" dirty="0" err="1">
                <a:latin typeface="Calibri" panose="020F0502020204030204" pitchFamily="34" charset="0"/>
                <a:ea typeface="Calibri" panose="020F0502020204030204" pitchFamily="34" charset="0"/>
                <a:cs typeface="Times New Roman" panose="02020603050405020304" pitchFamily="18" charset="0"/>
              </a:rPr>
              <a:t>түрде</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ru-RU" sz="2400" dirty="0" err="1">
                <a:latin typeface="Calibri" panose="020F0502020204030204" pitchFamily="34" charset="0"/>
                <a:ea typeface="Calibri" panose="020F0502020204030204" pitchFamily="34" charset="0"/>
                <a:cs typeface="Times New Roman" panose="02020603050405020304" pitchFamily="18" charset="0"/>
              </a:rPr>
              <a:t>қартаю</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ru-RU" sz="2400" dirty="0" err="1">
                <a:latin typeface="Calibri" panose="020F0502020204030204" pitchFamily="34" charset="0"/>
                <a:ea typeface="Calibri" panose="020F0502020204030204" pitchFamily="34" charset="0"/>
                <a:cs typeface="Times New Roman" panose="02020603050405020304" pitchFamily="18" charset="0"/>
              </a:rPr>
              <a:t>Бұл</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ru-RU" sz="2400" dirty="0" err="1">
                <a:latin typeface="Calibri" panose="020F0502020204030204" pitchFamily="34" charset="0"/>
                <a:ea typeface="Calibri" panose="020F0502020204030204" pitchFamily="34" charset="0"/>
                <a:cs typeface="Times New Roman" panose="02020603050405020304" pitchFamily="18" charset="0"/>
              </a:rPr>
              <a:t>типке</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ru-RU" sz="2400" dirty="0" err="1">
                <a:latin typeface="Calibri" panose="020F0502020204030204" pitchFamily="34" charset="0"/>
                <a:ea typeface="Calibri" panose="020F0502020204030204" pitchFamily="34" charset="0"/>
                <a:cs typeface="Times New Roman" panose="02020603050405020304" pitchFamily="18" charset="0"/>
              </a:rPr>
              <a:t>жататын</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ru-RU" sz="2400" dirty="0" err="1">
                <a:latin typeface="Calibri" panose="020F0502020204030204" pitchFamily="34" charset="0"/>
                <a:ea typeface="Calibri" panose="020F0502020204030204" pitchFamily="34" charset="0"/>
                <a:cs typeface="Times New Roman" panose="02020603050405020304" pitchFamily="18" charset="0"/>
              </a:rPr>
              <a:t>қарттар</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ru-RU" sz="2400" dirty="0" err="1">
                <a:latin typeface="Calibri" panose="020F0502020204030204" pitchFamily="34" charset="0"/>
                <a:ea typeface="Calibri" panose="020F0502020204030204" pitchFamily="34" charset="0"/>
                <a:cs typeface="Times New Roman" panose="02020603050405020304" pitchFamily="18" charset="0"/>
              </a:rPr>
              <a:t>заңды</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ru-RU" sz="2400" dirty="0" err="1">
                <a:latin typeface="Calibri" panose="020F0502020204030204" pitchFamily="34" charset="0"/>
                <a:ea typeface="Calibri" panose="020F0502020204030204" pitchFamily="34" charset="0"/>
                <a:cs typeface="Times New Roman" panose="02020603050405020304" pitchFamily="18" charset="0"/>
              </a:rPr>
              <a:t>демалысқа</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ru-RU" sz="2400" dirty="0" err="1">
                <a:latin typeface="Calibri" panose="020F0502020204030204" pitchFamily="34" charset="0"/>
                <a:ea typeface="Calibri" panose="020F0502020204030204" pitchFamily="34" charset="0"/>
                <a:cs typeface="Times New Roman" panose="02020603050405020304" pitchFamily="18" charset="0"/>
              </a:rPr>
              <a:t>шықса</a:t>
            </a:r>
            <a:r>
              <a:rPr lang="ru-RU" sz="2400" dirty="0">
                <a:latin typeface="Calibri" panose="020F0502020204030204" pitchFamily="34" charset="0"/>
                <a:ea typeface="Calibri" panose="020F0502020204030204" pitchFamily="34" charset="0"/>
                <a:cs typeface="Times New Roman" panose="02020603050405020304" pitchFamily="18" charset="0"/>
              </a:rPr>
              <a:t> да, </a:t>
            </a:r>
            <a:r>
              <a:rPr lang="ru-RU" sz="2400" dirty="0" err="1">
                <a:latin typeface="Calibri" panose="020F0502020204030204" pitchFamily="34" charset="0"/>
                <a:ea typeface="Calibri" panose="020F0502020204030204" pitchFamily="34" charset="0"/>
                <a:cs typeface="Times New Roman" panose="02020603050405020304" pitchFamily="18" charset="0"/>
              </a:rPr>
              <a:t>қоғамдық</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ru-RU" sz="2400" dirty="0" err="1">
                <a:latin typeface="Calibri" panose="020F0502020204030204" pitchFamily="34" charset="0"/>
                <a:ea typeface="Calibri" panose="020F0502020204030204" pitchFamily="34" charset="0"/>
                <a:cs typeface="Times New Roman" panose="02020603050405020304" pitchFamily="18" charset="0"/>
              </a:rPr>
              <a:t>өмірде</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ru-RU" sz="2400" dirty="0" err="1">
                <a:latin typeface="Calibri" panose="020F0502020204030204" pitchFamily="34" charset="0"/>
                <a:ea typeface="Calibri" panose="020F0502020204030204" pitchFamily="34" charset="0"/>
                <a:cs typeface="Times New Roman" panose="02020603050405020304" pitchFamily="18" charset="0"/>
              </a:rPr>
              <a:t>жастар</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ru-RU" sz="2400" dirty="0" err="1">
                <a:latin typeface="Calibri" panose="020F0502020204030204" pitchFamily="34" charset="0"/>
                <a:ea typeface="Calibri" panose="020F0502020204030204" pitchFamily="34" charset="0"/>
                <a:cs typeface="Times New Roman" panose="02020603050405020304" pitchFamily="18" charset="0"/>
              </a:rPr>
              <a:t>тəрбиесінде</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ru-RU" sz="2400" dirty="0" err="1">
                <a:latin typeface="Calibri" panose="020F0502020204030204" pitchFamily="34" charset="0"/>
                <a:ea typeface="Calibri" panose="020F0502020204030204" pitchFamily="34" charset="0"/>
                <a:cs typeface="Times New Roman" panose="02020603050405020304" pitchFamily="18" charset="0"/>
              </a:rPr>
              <a:t>жəне</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ru-RU" sz="2400" dirty="0" err="1">
                <a:latin typeface="Calibri" panose="020F0502020204030204" pitchFamily="34" charset="0"/>
                <a:ea typeface="Calibri" panose="020F0502020204030204" pitchFamily="34" charset="0"/>
                <a:cs typeface="Times New Roman" panose="02020603050405020304" pitchFamily="18" charset="0"/>
              </a:rPr>
              <a:t>т.б</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ru-RU" sz="2400" dirty="0" err="1">
                <a:latin typeface="Calibri" panose="020F0502020204030204" pitchFamily="34" charset="0"/>
                <a:ea typeface="Calibri" panose="020F0502020204030204" pitchFamily="34" charset="0"/>
                <a:cs typeface="Times New Roman" panose="02020603050405020304" pitchFamily="18" charset="0"/>
              </a:rPr>
              <a:t>белсенді</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ru-RU" sz="2400" dirty="0" err="1">
                <a:latin typeface="Calibri" panose="020F0502020204030204" pitchFamily="34" charset="0"/>
                <a:ea typeface="Calibri" panose="020F0502020204030204" pitchFamily="34" charset="0"/>
                <a:cs typeface="Times New Roman" panose="02020603050405020304" pitchFamily="18" charset="0"/>
              </a:rPr>
              <a:t>атсалысып</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ru-RU" sz="2400" dirty="0" err="1">
                <a:latin typeface="Calibri" panose="020F0502020204030204" pitchFamily="34" charset="0"/>
                <a:ea typeface="Calibri" panose="020F0502020204030204" pitchFamily="34" charset="0"/>
                <a:cs typeface="Times New Roman" panose="02020603050405020304" pitchFamily="18" charset="0"/>
              </a:rPr>
              <a:t>толыққанды</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ru-RU" sz="2400" dirty="0" err="1">
                <a:latin typeface="Calibri" panose="020F0502020204030204" pitchFamily="34" charset="0"/>
                <a:ea typeface="Calibri" panose="020F0502020204030204" pitchFamily="34" charset="0"/>
                <a:cs typeface="Times New Roman" panose="02020603050405020304" pitchFamily="18" charset="0"/>
              </a:rPr>
              <a:t>белсенді</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ru-RU" sz="2400" dirty="0" err="1">
                <a:latin typeface="Calibri" panose="020F0502020204030204" pitchFamily="34" charset="0"/>
                <a:ea typeface="Calibri" panose="020F0502020204030204" pitchFamily="34" charset="0"/>
                <a:cs typeface="Times New Roman" panose="02020603050405020304" pitchFamily="18" charset="0"/>
              </a:rPr>
              <a:t>өмір</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ru-RU" sz="2400" dirty="0" err="1">
                <a:latin typeface="Calibri" panose="020F0502020204030204" pitchFamily="34" charset="0"/>
                <a:ea typeface="Calibri" panose="020F0502020204030204" pitchFamily="34" charset="0"/>
                <a:cs typeface="Times New Roman" panose="02020603050405020304" pitchFamily="18" charset="0"/>
              </a:rPr>
              <a:t>сүріп</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ru-RU" sz="2400" dirty="0" err="1">
                <a:latin typeface="Calibri" panose="020F0502020204030204" pitchFamily="34" charset="0"/>
                <a:ea typeface="Calibri" panose="020F0502020204030204" pitchFamily="34" charset="0"/>
                <a:cs typeface="Times New Roman" panose="02020603050405020304" pitchFamily="18" charset="0"/>
              </a:rPr>
              <a:t>өздерін</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ru-RU" sz="2400" dirty="0" err="1">
                <a:latin typeface="Calibri" panose="020F0502020204030204" pitchFamily="34" charset="0"/>
                <a:ea typeface="Calibri" panose="020F0502020204030204" pitchFamily="34" charset="0"/>
                <a:cs typeface="Times New Roman" panose="02020603050405020304" pitchFamily="18" charset="0"/>
              </a:rPr>
              <a:t>еш</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ru-RU" sz="2400" dirty="0" err="1">
                <a:latin typeface="Calibri" panose="020F0502020204030204" pitchFamily="34" charset="0"/>
                <a:ea typeface="Calibri" panose="020F0502020204030204" pitchFamily="34" charset="0"/>
                <a:cs typeface="Times New Roman" panose="02020603050405020304" pitchFamily="18" charset="0"/>
              </a:rPr>
              <a:t>кемсітпейді</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ru-RU" sz="2400" dirty="0" err="1">
                <a:latin typeface="Calibri" panose="020F0502020204030204" pitchFamily="34" charset="0"/>
                <a:ea typeface="Calibri" panose="020F0502020204030204" pitchFamily="34" charset="0"/>
                <a:cs typeface="Times New Roman" panose="02020603050405020304" pitchFamily="18" charset="0"/>
              </a:rPr>
              <a:t>Қартаюдың</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ru-RU" sz="2400" dirty="0" err="1">
                <a:solidFill>
                  <a:srgbClr val="FF0000"/>
                </a:solidFill>
                <a:latin typeface="Calibri" panose="020F0502020204030204" pitchFamily="34" charset="0"/>
                <a:ea typeface="Calibri" panose="020F0502020204030204" pitchFamily="34" charset="0"/>
                <a:cs typeface="Times New Roman" panose="02020603050405020304" pitchFamily="18" charset="0"/>
              </a:rPr>
              <a:t>екінші</a:t>
            </a:r>
            <a:r>
              <a:rPr lang="ru-RU" sz="2400"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ru-RU" sz="2400" dirty="0" err="1">
                <a:solidFill>
                  <a:srgbClr val="FF0000"/>
                </a:solidFill>
                <a:latin typeface="Calibri" panose="020F0502020204030204" pitchFamily="34" charset="0"/>
                <a:ea typeface="Calibri" panose="020F0502020204030204" pitchFamily="34" charset="0"/>
                <a:cs typeface="Times New Roman" panose="02020603050405020304" pitchFamily="18" charset="0"/>
              </a:rPr>
              <a:t>типіне</a:t>
            </a:r>
            <a:r>
              <a:rPr lang="ru-RU" sz="2400"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ru-RU" sz="2400" dirty="0" err="1">
                <a:solidFill>
                  <a:srgbClr val="FF0000"/>
                </a:solidFill>
                <a:latin typeface="Calibri" panose="020F0502020204030204" pitchFamily="34" charset="0"/>
                <a:ea typeface="Calibri" panose="020F0502020204030204" pitchFamily="34" charset="0"/>
                <a:cs typeface="Times New Roman" panose="02020603050405020304" pitchFamily="18" charset="0"/>
              </a:rPr>
              <a:t>жататын</a:t>
            </a:r>
            <a:r>
              <a:rPr lang="ru-RU" sz="2400"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ru-RU" sz="2400" dirty="0" err="1">
                <a:solidFill>
                  <a:srgbClr val="FF0000"/>
                </a:solidFill>
                <a:latin typeface="Calibri" panose="020F0502020204030204" pitchFamily="34" charset="0"/>
                <a:ea typeface="Calibri" panose="020F0502020204030204" pitchFamily="34" charset="0"/>
                <a:cs typeface="Times New Roman" panose="02020603050405020304" pitchFamily="18" charset="0"/>
              </a:rPr>
              <a:t>қа</a:t>
            </a:r>
            <a:r>
              <a:rPr lang="ru-RU" sz="2400" dirty="0" err="1">
                <a:latin typeface="Calibri" panose="020F0502020204030204" pitchFamily="34" charset="0"/>
                <a:ea typeface="Calibri" panose="020F0502020204030204" pitchFamily="34" charset="0"/>
                <a:cs typeface="Times New Roman" panose="02020603050405020304" pitchFamily="18" charset="0"/>
              </a:rPr>
              <a:t>рттар</a:t>
            </a:r>
            <a:r>
              <a:rPr lang="ru-RU" sz="2400" dirty="0">
                <a:latin typeface="Calibri" panose="020F0502020204030204" pitchFamily="34" charset="0"/>
                <a:ea typeface="Calibri" panose="020F0502020204030204" pitchFamily="34" charset="0"/>
                <a:cs typeface="Times New Roman" panose="02020603050405020304" pitchFamily="18" charset="0"/>
              </a:rPr>
              <a:t> – </a:t>
            </a:r>
            <a:r>
              <a:rPr lang="ru-RU" sz="2400" dirty="0" err="1">
                <a:latin typeface="Calibri" panose="020F0502020204030204" pitchFamily="34" charset="0"/>
                <a:ea typeface="Calibri" panose="020F0502020204030204" pitchFamily="34" charset="0"/>
                <a:cs typeface="Times New Roman" panose="02020603050405020304" pitchFamily="18" charset="0"/>
              </a:rPr>
              <a:t>бұрын-соңды</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ru-RU" sz="2400" dirty="0" err="1">
                <a:latin typeface="Calibri" panose="020F0502020204030204" pitchFamily="34" charset="0"/>
                <a:ea typeface="Calibri" panose="020F0502020204030204" pitchFamily="34" charset="0"/>
                <a:cs typeface="Times New Roman" panose="02020603050405020304" pitchFamily="18" charset="0"/>
              </a:rPr>
              <a:t>уақыттары</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ru-RU" sz="2400" dirty="0" err="1">
                <a:latin typeface="Calibri" panose="020F0502020204030204" pitchFamily="34" charset="0"/>
                <a:ea typeface="Calibri" panose="020F0502020204030204" pitchFamily="34" charset="0"/>
                <a:cs typeface="Times New Roman" panose="02020603050405020304" pitchFamily="18" charset="0"/>
              </a:rPr>
              <a:t>жетпеген</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ru-RU" sz="2400" dirty="0" err="1">
                <a:latin typeface="Calibri" panose="020F0502020204030204" pitchFamily="34" charset="0"/>
                <a:ea typeface="Calibri" panose="020F0502020204030204" pitchFamily="34" charset="0"/>
                <a:cs typeface="Times New Roman" panose="02020603050405020304" pitchFamily="18" charset="0"/>
              </a:rPr>
              <a:t>шаруалармен</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ru-RU" sz="2400" dirty="0" err="1">
                <a:latin typeface="Calibri" panose="020F0502020204030204" pitchFamily="34" charset="0"/>
                <a:ea typeface="Calibri" panose="020F0502020204030204" pitchFamily="34" charset="0"/>
                <a:cs typeface="Times New Roman" panose="02020603050405020304" pitchFamily="18" charset="0"/>
              </a:rPr>
              <a:t>айналысатындар</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ru-RU" sz="2400" dirty="0" err="1">
                <a:latin typeface="Calibri" panose="020F0502020204030204" pitchFamily="34" charset="0"/>
                <a:ea typeface="Calibri" panose="020F0502020204030204" pitchFamily="34" charset="0"/>
                <a:cs typeface="Times New Roman" panose="02020603050405020304" pitchFamily="18" charset="0"/>
              </a:rPr>
              <a:t>яғни</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ru-RU" sz="2400" dirty="0" err="1">
                <a:latin typeface="Calibri" panose="020F0502020204030204" pitchFamily="34" charset="0"/>
                <a:ea typeface="Calibri" panose="020F0502020204030204" pitchFamily="34" charset="0"/>
                <a:cs typeface="Times New Roman" panose="02020603050405020304" pitchFamily="18" charset="0"/>
              </a:rPr>
              <a:t>білім</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ru-RU" sz="2400" dirty="0" err="1">
                <a:latin typeface="Calibri" panose="020F0502020204030204" pitchFamily="34" charset="0"/>
                <a:ea typeface="Calibri" panose="020F0502020204030204" pitchFamily="34" charset="0"/>
                <a:cs typeface="Times New Roman" panose="02020603050405020304" pitchFamily="18" charset="0"/>
              </a:rPr>
              <a:t>деңгейлерін</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ru-RU" sz="2400" dirty="0" err="1">
                <a:latin typeface="Calibri" panose="020F0502020204030204" pitchFamily="34" charset="0"/>
                <a:ea typeface="Calibri" panose="020F0502020204030204" pitchFamily="34" charset="0"/>
                <a:cs typeface="Times New Roman" panose="02020603050405020304" pitchFamily="18" charset="0"/>
              </a:rPr>
              <a:t>көтеру</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ru-RU" sz="2400" dirty="0" err="1">
                <a:latin typeface="Calibri" panose="020F0502020204030204" pitchFamily="34" charset="0"/>
                <a:ea typeface="Calibri" panose="020F0502020204030204" pitchFamily="34" charset="0"/>
                <a:cs typeface="Times New Roman" panose="02020603050405020304" pitchFamily="18" charset="0"/>
              </a:rPr>
              <a:t>демалу</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ru-RU" sz="2400" dirty="0" err="1">
                <a:latin typeface="Calibri" panose="020F0502020204030204" pitchFamily="34" charset="0"/>
                <a:ea typeface="Calibri" panose="020F0502020204030204" pitchFamily="34" charset="0"/>
                <a:cs typeface="Times New Roman" panose="02020603050405020304" pitchFamily="18" charset="0"/>
              </a:rPr>
              <a:t>көңіл</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ru-RU" sz="2400" dirty="0" err="1">
                <a:latin typeface="Calibri" panose="020F0502020204030204" pitchFamily="34" charset="0"/>
                <a:ea typeface="Calibri" panose="020F0502020204030204" pitchFamily="34" charset="0"/>
                <a:cs typeface="Times New Roman" panose="02020603050405020304" pitchFamily="18" charset="0"/>
              </a:rPr>
              <a:t>көтеру</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ru-RU" sz="2400" dirty="0" err="1">
                <a:latin typeface="Calibri" panose="020F0502020204030204" pitchFamily="34" charset="0"/>
                <a:ea typeface="Calibri" panose="020F0502020204030204" pitchFamily="34" charset="0"/>
                <a:cs typeface="Times New Roman" panose="02020603050405020304" pitchFamily="18" charset="0"/>
              </a:rPr>
              <a:t>жəне</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ru-RU" sz="2400" dirty="0" err="1">
                <a:latin typeface="Calibri" panose="020F0502020204030204" pitchFamily="34" charset="0"/>
                <a:ea typeface="Calibri" panose="020F0502020204030204" pitchFamily="34" charset="0"/>
                <a:cs typeface="Times New Roman" panose="02020603050405020304" pitchFamily="18" charset="0"/>
              </a:rPr>
              <a:t>т.с.с</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ru-RU" sz="2400" dirty="0" err="1">
                <a:latin typeface="Calibri" panose="020F0502020204030204" pitchFamily="34" charset="0"/>
                <a:ea typeface="Calibri" panose="020F0502020204030204" pitchFamily="34" charset="0"/>
                <a:cs typeface="Times New Roman" panose="02020603050405020304" pitchFamily="18" charset="0"/>
              </a:rPr>
              <a:t>Бұл</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ru-RU" sz="2400" dirty="0" err="1">
                <a:latin typeface="Calibri" panose="020F0502020204030204" pitchFamily="34" charset="0"/>
                <a:ea typeface="Calibri" panose="020F0502020204030204" pitchFamily="34" charset="0"/>
                <a:cs typeface="Times New Roman" panose="02020603050405020304" pitchFamily="18" charset="0"/>
              </a:rPr>
              <a:t>типтегі</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ru-RU" sz="2400" dirty="0" err="1">
                <a:latin typeface="Calibri" panose="020F0502020204030204" pitchFamily="34" charset="0"/>
                <a:ea typeface="Calibri" panose="020F0502020204030204" pitchFamily="34" charset="0"/>
                <a:cs typeface="Times New Roman" panose="02020603050405020304" pitchFamily="18" charset="0"/>
              </a:rPr>
              <a:t>қарттарға</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ru-RU" sz="2400" dirty="0" err="1">
                <a:latin typeface="Calibri" panose="020F0502020204030204" pitchFamily="34" charset="0"/>
                <a:ea typeface="Calibri" panose="020F0502020204030204" pitchFamily="34" charset="0"/>
                <a:cs typeface="Times New Roman" panose="02020603050405020304" pitchFamily="18" charset="0"/>
              </a:rPr>
              <a:t>əлеуметтік</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ru-RU" sz="2400" dirty="0" err="1">
                <a:latin typeface="Calibri" panose="020F0502020204030204" pitchFamily="34" charset="0"/>
                <a:ea typeface="Calibri" panose="020F0502020204030204" pitchFamily="34" charset="0"/>
                <a:cs typeface="Times New Roman" panose="02020603050405020304" pitchFamily="18" charset="0"/>
              </a:rPr>
              <a:t>жəне</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ru-RU" sz="2400" dirty="0" err="1">
                <a:latin typeface="Calibri" panose="020F0502020204030204" pitchFamily="34" charset="0"/>
                <a:ea typeface="Calibri" panose="020F0502020204030204" pitchFamily="34" charset="0"/>
                <a:cs typeface="Times New Roman" panose="02020603050405020304" pitchFamily="18" charset="0"/>
              </a:rPr>
              <a:t>психологиялық</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ru-RU" sz="2400" dirty="0" err="1">
                <a:latin typeface="Calibri" panose="020F0502020204030204" pitchFamily="34" charset="0"/>
                <a:ea typeface="Calibri" panose="020F0502020204030204" pitchFamily="34" charset="0"/>
                <a:cs typeface="Times New Roman" panose="02020603050405020304" pitchFamily="18" charset="0"/>
              </a:rPr>
              <a:t>тұрғыда</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ru-RU" sz="2400" dirty="0" err="1">
                <a:latin typeface="Calibri" panose="020F0502020204030204" pitchFamily="34" charset="0"/>
                <a:ea typeface="Calibri" panose="020F0502020204030204" pitchFamily="34" charset="0"/>
                <a:cs typeface="Times New Roman" panose="02020603050405020304" pitchFamily="18" charset="0"/>
              </a:rPr>
              <a:t>жақсы</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ru-RU" sz="2400" dirty="0" err="1">
                <a:latin typeface="Calibri" panose="020F0502020204030204" pitchFamily="34" charset="0"/>
                <a:ea typeface="Calibri" panose="020F0502020204030204" pitchFamily="34" charset="0"/>
                <a:cs typeface="Times New Roman" panose="02020603050405020304" pitchFamily="18" charset="0"/>
              </a:rPr>
              <a:t>бейімделу</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ru-RU" sz="2400" dirty="0" err="1">
                <a:latin typeface="Calibri" panose="020F0502020204030204" pitchFamily="34" charset="0"/>
                <a:ea typeface="Calibri" panose="020F0502020204030204" pitchFamily="34" charset="0"/>
                <a:cs typeface="Times New Roman" panose="02020603050405020304" pitchFamily="18" charset="0"/>
              </a:rPr>
              <a:t>көнбіс</a:t>
            </a:r>
            <a:r>
              <a:rPr lang="ru-RU" sz="2400" dirty="0">
                <a:latin typeface="Calibri" panose="020F0502020204030204" pitchFamily="34" charset="0"/>
                <a:ea typeface="Calibri" panose="020F0502020204030204" pitchFamily="34" charset="0"/>
                <a:cs typeface="Times New Roman" panose="02020603050405020304" pitchFamily="18" charset="0"/>
              </a:rPr>
              <a:t> болу, </a:t>
            </a:r>
            <a:r>
              <a:rPr lang="ru-RU" sz="2400" dirty="0" err="1">
                <a:latin typeface="Calibri" panose="020F0502020204030204" pitchFamily="34" charset="0"/>
                <a:ea typeface="Calibri" panose="020F0502020204030204" pitchFamily="34" charset="0"/>
                <a:cs typeface="Times New Roman" panose="02020603050405020304" pitchFamily="18" charset="0"/>
              </a:rPr>
              <a:t>барлық</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ru-RU" sz="2400" dirty="0" err="1">
                <a:latin typeface="Calibri" panose="020F0502020204030204" pitchFamily="34" charset="0"/>
                <a:ea typeface="Calibri" panose="020F0502020204030204" pitchFamily="34" charset="0"/>
                <a:cs typeface="Times New Roman" panose="02020603050405020304" pitchFamily="18" charset="0"/>
              </a:rPr>
              <a:t>энергияны</a:t>
            </a:r>
            <a:r>
              <a:rPr lang="ru-RU" sz="2400" dirty="0">
                <a:latin typeface="Calibri" panose="020F0502020204030204" pitchFamily="34" charset="0"/>
                <a:ea typeface="Calibri" panose="020F0502020204030204" pitchFamily="34" charset="0"/>
                <a:cs typeface="Times New Roman" panose="02020603050405020304" pitchFamily="18" charset="0"/>
              </a:rPr>
              <a:t> тек </a:t>
            </a:r>
            <a:r>
              <a:rPr lang="ru-RU" sz="2400" dirty="0" err="1">
                <a:latin typeface="Calibri" panose="020F0502020204030204" pitchFamily="34" charset="0"/>
                <a:ea typeface="Calibri" panose="020F0502020204030204" pitchFamily="34" charset="0"/>
                <a:cs typeface="Times New Roman" panose="02020603050405020304" pitchFamily="18" charset="0"/>
              </a:rPr>
              <a:t>өздеріне</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ru-RU" sz="2400" dirty="0" err="1">
                <a:latin typeface="Calibri" panose="020F0502020204030204" pitchFamily="34" charset="0"/>
                <a:ea typeface="Calibri" panose="020F0502020204030204" pitchFamily="34" charset="0"/>
                <a:cs typeface="Times New Roman" panose="02020603050405020304" pitchFamily="18" charset="0"/>
              </a:rPr>
              <a:t>ғана</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ru-RU" sz="2400" dirty="0" err="1">
                <a:latin typeface="Calibri" panose="020F0502020204030204" pitchFamily="34" charset="0"/>
                <a:ea typeface="Calibri" panose="020F0502020204030204" pitchFamily="34" charset="0"/>
                <a:cs typeface="Times New Roman" panose="02020603050405020304" pitchFamily="18" charset="0"/>
              </a:rPr>
              <a:t>жұмсау</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ru-RU" sz="2400" dirty="0" err="1">
                <a:latin typeface="Calibri" panose="020F0502020204030204" pitchFamily="34" charset="0"/>
                <a:ea typeface="Calibri" panose="020F0502020204030204" pitchFamily="34" charset="0"/>
                <a:cs typeface="Times New Roman" panose="02020603050405020304" pitchFamily="18" charset="0"/>
              </a:rPr>
              <a:t>тəн</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ru-RU" sz="2400" dirty="0" err="1">
                <a:solidFill>
                  <a:srgbClr val="FF0000"/>
                </a:solidFill>
                <a:latin typeface="Calibri" panose="020F0502020204030204" pitchFamily="34" charset="0"/>
                <a:ea typeface="Calibri" panose="020F0502020204030204" pitchFamily="34" charset="0"/>
                <a:cs typeface="Times New Roman" panose="02020603050405020304" pitchFamily="18" charset="0"/>
              </a:rPr>
              <a:t>Үшінші</a:t>
            </a:r>
            <a:r>
              <a:rPr lang="ru-RU" sz="2400" dirty="0">
                <a:solidFill>
                  <a:srgbClr val="FF0000"/>
                </a:solidFill>
                <a:latin typeface="Calibri" panose="020F0502020204030204" pitchFamily="34" charset="0"/>
                <a:ea typeface="Calibri" panose="020F0502020204030204" pitchFamily="34" charset="0"/>
                <a:cs typeface="Times New Roman" panose="02020603050405020304" pitchFamily="18" charset="0"/>
              </a:rPr>
              <a:t> тип </a:t>
            </a:r>
            <a:r>
              <a:rPr lang="ru-RU" sz="2400" dirty="0">
                <a:latin typeface="Calibri" panose="020F0502020204030204" pitchFamily="34" charset="0"/>
                <a:ea typeface="Calibri" panose="020F0502020204030204" pitchFamily="34" charset="0"/>
                <a:cs typeface="Times New Roman" panose="02020603050405020304" pitchFamily="18" charset="0"/>
              </a:rPr>
              <a:t>(</a:t>
            </a:r>
            <a:r>
              <a:rPr lang="ru-RU" sz="2400" dirty="0" err="1">
                <a:latin typeface="Calibri" panose="020F0502020204030204" pitchFamily="34" charset="0"/>
                <a:ea typeface="Calibri" panose="020F0502020204030204" pitchFamily="34" charset="0"/>
                <a:cs typeface="Times New Roman" panose="02020603050405020304" pitchFamily="18" charset="0"/>
              </a:rPr>
              <a:t>көбінесе</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ru-RU" sz="2400" dirty="0" err="1">
                <a:latin typeface="Calibri" panose="020F0502020204030204" pitchFamily="34" charset="0"/>
                <a:ea typeface="Calibri" panose="020F0502020204030204" pitchFamily="34" charset="0"/>
                <a:cs typeface="Times New Roman" panose="02020603050405020304" pitchFamily="18" charset="0"/>
              </a:rPr>
              <a:t>əйел</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ru-RU" sz="2400" dirty="0" err="1">
                <a:latin typeface="Calibri" panose="020F0502020204030204" pitchFamily="34" charset="0"/>
                <a:ea typeface="Calibri" panose="020F0502020204030204" pitchFamily="34" charset="0"/>
                <a:cs typeface="Times New Roman" panose="02020603050405020304" pitchFamily="18" charset="0"/>
              </a:rPr>
              <a:t>адамдар</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ru-RU" sz="2400" dirty="0" err="1">
                <a:latin typeface="Calibri" panose="020F0502020204030204" pitchFamily="34" charset="0"/>
                <a:ea typeface="Calibri" panose="020F0502020204030204" pitchFamily="34" charset="0"/>
                <a:cs typeface="Times New Roman" panose="02020603050405020304" pitchFamily="18" charset="0"/>
              </a:rPr>
              <a:t>барлық</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ru-RU" sz="2400" dirty="0" err="1">
                <a:latin typeface="Calibri" panose="020F0502020204030204" pitchFamily="34" charset="0"/>
                <a:ea typeface="Calibri" panose="020F0502020204030204" pitchFamily="34" charset="0"/>
                <a:cs typeface="Times New Roman" panose="02020603050405020304" pitchFamily="18" charset="0"/>
              </a:rPr>
              <a:t>күш-қуатын</a:t>
            </a:r>
            <a:r>
              <a:rPr lang="ru-RU" sz="2400" dirty="0">
                <a:latin typeface="Calibri" panose="020F0502020204030204" pitchFamily="34" charset="0"/>
                <a:ea typeface="Calibri" panose="020F0502020204030204" pitchFamily="34" charset="0"/>
                <a:cs typeface="Times New Roman" panose="02020603050405020304" pitchFamily="18" charset="0"/>
              </a:rPr>
              <a:t> тек </a:t>
            </a:r>
            <a:r>
              <a:rPr lang="ru-RU" sz="2400" dirty="0" err="1">
                <a:latin typeface="Calibri" panose="020F0502020204030204" pitchFamily="34" charset="0"/>
                <a:ea typeface="Calibri" panose="020F0502020204030204" pitchFamily="34" charset="0"/>
                <a:cs typeface="Times New Roman" panose="02020603050405020304" pitchFamily="18" charset="0"/>
              </a:rPr>
              <a:t>отбасына</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ru-RU" sz="2400" dirty="0" err="1">
                <a:latin typeface="Calibri" panose="020F0502020204030204" pitchFamily="34" charset="0"/>
                <a:ea typeface="Calibri" panose="020F0502020204030204" pitchFamily="34" charset="0"/>
                <a:cs typeface="Times New Roman" panose="02020603050405020304" pitchFamily="18" charset="0"/>
              </a:rPr>
              <a:t>ғана</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ru-RU" sz="2400" dirty="0" err="1">
                <a:latin typeface="Calibri" panose="020F0502020204030204" pitchFamily="34" charset="0"/>
                <a:ea typeface="Calibri" panose="020F0502020204030204" pitchFamily="34" charset="0"/>
                <a:cs typeface="Times New Roman" panose="02020603050405020304" pitchFamily="18" charset="0"/>
              </a:rPr>
              <a:t>жұмсайды</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ru-RU" sz="2400" dirty="0" err="1">
                <a:latin typeface="Calibri" panose="020F0502020204030204" pitchFamily="34" charset="0"/>
                <a:ea typeface="Calibri" panose="020F0502020204030204" pitchFamily="34" charset="0"/>
                <a:cs typeface="Times New Roman" panose="02020603050405020304" pitchFamily="18" charset="0"/>
              </a:rPr>
              <a:t>Үй</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ru-RU" sz="2400" dirty="0" err="1">
                <a:latin typeface="Calibri" panose="020F0502020204030204" pitchFamily="34" charset="0"/>
                <a:ea typeface="Calibri" panose="020F0502020204030204" pitchFamily="34" charset="0"/>
                <a:cs typeface="Times New Roman" panose="02020603050405020304" pitchFamily="18" charset="0"/>
              </a:rPr>
              <a:t>шаруасы</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ru-RU" sz="2400" dirty="0" err="1">
                <a:latin typeface="Calibri" panose="020F0502020204030204" pitchFamily="34" charset="0"/>
                <a:ea typeface="Calibri" panose="020F0502020204030204" pitchFamily="34" charset="0"/>
                <a:cs typeface="Times New Roman" panose="02020603050405020304" pitchFamily="18" charset="0"/>
              </a:rPr>
              <a:t>ешуақытта</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ru-RU" sz="2400" dirty="0" err="1">
                <a:latin typeface="Calibri" panose="020F0502020204030204" pitchFamily="34" charset="0"/>
                <a:ea typeface="Calibri" panose="020F0502020204030204" pitchFamily="34" charset="0"/>
                <a:cs typeface="Times New Roman" panose="02020603050405020304" pitchFamily="18" charset="0"/>
              </a:rPr>
              <a:t>таусылмайтын</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ru-RU" sz="2400" dirty="0" err="1">
                <a:latin typeface="Calibri" panose="020F0502020204030204" pitchFamily="34" charset="0"/>
                <a:ea typeface="Calibri" panose="020F0502020204030204" pitchFamily="34" charset="0"/>
                <a:cs typeface="Times New Roman" panose="02020603050405020304" pitchFamily="18" charset="0"/>
              </a:rPr>
              <a:t>болғандықтан</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ru-RU" sz="2400" dirty="0" err="1">
                <a:latin typeface="Calibri" panose="020F0502020204030204" pitchFamily="34" charset="0"/>
                <a:ea typeface="Calibri" panose="020F0502020204030204" pitchFamily="34" charset="0"/>
                <a:cs typeface="Times New Roman" panose="02020603050405020304" pitchFamily="18" charset="0"/>
              </a:rPr>
              <a:t>əйелдердің</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ru-RU" sz="2400" dirty="0" err="1">
                <a:latin typeface="Calibri" panose="020F0502020204030204" pitchFamily="34" charset="0"/>
                <a:ea typeface="Calibri" panose="020F0502020204030204" pitchFamily="34" charset="0"/>
                <a:cs typeface="Times New Roman" panose="02020603050405020304" pitchFamily="18" charset="0"/>
              </a:rPr>
              <a:t>ауруға</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ru-RU" sz="2400" dirty="0" err="1">
                <a:latin typeface="Calibri" panose="020F0502020204030204" pitchFamily="34" charset="0"/>
                <a:ea typeface="Calibri" panose="020F0502020204030204" pitchFamily="34" charset="0"/>
                <a:cs typeface="Times New Roman" panose="02020603050405020304" pitchFamily="18" charset="0"/>
              </a:rPr>
              <a:t>зерігуге</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ru-RU" sz="2400" dirty="0" err="1">
                <a:latin typeface="Calibri" panose="020F0502020204030204" pitchFamily="34" charset="0"/>
                <a:ea typeface="Calibri" panose="020F0502020204030204" pitchFamily="34" charset="0"/>
                <a:cs typeface="Times New Roman" panose="02020603050405020304" pitchFamily="18" charset="0"/>
              </a:rPr>
              <a:t>уақыттары</a:t>
            </a:r>
            <a:r>
              <a:rPr lang="ru-RU" sz="2400" dirty="0">
                <a:latin typeface="Calibri" panose="020F0502020204030204" pitchFamily="34" charset="0"/>
                <a:ea typeface="Calibri" panose="020F0502020204030204" pitchFamily="34" charset="0"/>
                <a:cs typeface="Times New Roman" panose="02020603050405020304" pitchFamily="18" charset="0"/>
              </a:rPr>
              <a:t> да </a:t>
            </a:r>
            <a:r>
              <a:rPr lang="ru-RU" sz="2400" dirty="0" err="1">
                <a:latin typeface="Calibri" panose="020F0502020204030204" pitchFamily="34" charset="0"/>
                <a:ea typeface="Calibri" panose="020F0502020204030204" pitchFamily="34" charset="0"/>
                <a:cs typeface="Times New Roman" panose="02020603050405020304" pitchFamily="18" charset="0"/>
              </a:rPr>
              <a:t>болмайды</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ru-RU" sz="2400" dirty="0" err="1">
                <a:latin typeface="Calibri" panose="020F0502020204030204" pitchFamily="34" charset="0"/>
                <a:ea typeface="Calibri" panose="020F0502020204030204" pitchFamily="34" charset="0"/>
                <a:cs typeface="Times New Roman" panose="02020603050405020304" pitchFamily="18" charset="0"/>
              </a:rPr>
              <a:t>Бірақ</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ru-RU" sz="2400" dirty="0" err="1">
                <a:latin typeface="Calibri" panose="020F0502020204030204" pitchFamily="34" charset="0"/>
                <a:ea typeface="Calibri" panose="020F0502020204030204" pitchFamily="34" charset="0"/>
                <a:cs typeface="Times New Roman" panose="02020603050405020304" pitchFamily="18" charset="0"/>
              </a:rPr>
              <a:t>өмірге</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ru-RU" sz="2400" dirty="0" err="1">
                <a:latin typeface="Calibri" panose="020F0502020204030204" pitchFamily="34" charset="0"/>
                <a:ea typeface="Calibri" panose="020F0502020204030204" pitchFamily="34" charset="0"/>
                <a:cs typeface="Times New Roman" panose="02020603050405020304" pitchFamily="18" charset="0"/>
              </a:rPr>
              <a:t>деген</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ru-RU" sz="2400" dirty="0" err="1">
                <a:latin typeface="Calibri" panose="020F0502020204030204" pitchFamily="34" charset="0"/>
                <a:ea typeface="Calibri" panose="020F0502020204030204" pitchFamily="34" charset="0"/>
                <a:cs typeface="Times New Roman" panose="02020603050405020304" pitchFamily="18" charset="0"/>
              </a:rPr>
              <a:t>қанағаттану</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ru-RU" sz="2400" dirty="0" err="1">
                <a:latin typeface="Calibri" panose="020F0502020204030204" pitchFamily="34" charset="0"/>
                <a:ea typeface="Calibri" panose="020F0502020204030204" pitchFamily="34" charset="0"/>
                <a:cs typeface="Times New Roman" panose="02020603050405020304" pitchFamily="18" charset="0"/>
              </a:rPr>
              <a:t>бұл</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ru-RU" sz="2400" dirty="0" err="1">
                <a:latin typeface="Calibri" panose="020F0502020204030204" pitchFamily="34" charset="0"/>
                <a:ea typeface="Calibri" panose="020F0502020204030204" pitchFamily="34" charset="0"/>
                <a:cs typeface="Times New Roman" panose="02020603050405020304" pitchFamily="18" charset="0"/>
              </a:rPr>
              <a:t>топтағы</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ru-RU" sz="2400" dirty="0" err="1">
                <a:latin typeface="Calibri" panose="020F0502020204030204" pitchFamily="34" charset="0"/>
                <a:ea typeface="Calibri" panose="020F0502020204030204" pitchFamily="34" charset="0"/>
                <a:cs typeface="Times New Roman" panose="02020603050405020304" pitchFamily="18" charset="0"/>
              </a:rPr>
              <a:t>қарттарда</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ru-RU" sz="2400" dirty="0" err="1">
                <a:latin typeface="Calibri" panose="020F0502020204030204" pitchFamily="34" charset="0"/>
                <a:ea typeface="Calibri" panose="020F0502020204030204" pitchFamily="34" charset="0"/>
                <a:cs typeface="Times New Roman" panose="02020603050405020304" pitchFamily="18" charset="0"/>
              </a:rPr>
              <a:t>жоғары</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ru-RU" sz="2400" dirty="0" err="1">
                <a:latin typeface="Calibri" panose="020F0502020204030204" pitchFamily="34" charset="0"/>
                <a:ea typeface="Calibri" panose="020F0502020204030204" pitchFamily="34" charset="0"/>
                <a:cs typeface="Times New Roman" panose="02020603050405020304" pitchFamily="18" charset="0"/>
              </a:rPr>
              <a:t>екеуіне</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ru-RU" sz="2400" dirty="0" err="1">
                <a:latin typeface="Calibri" panose="020F0502020204030204" pitchFamily="34" charset="0"/>
                <a:ea typeface="Calibri" panose="020F0502020204030204" pitchFamily="34" charset="0"/>
                <a:cs typeface="Times New Roman" panose="02020603050405020304" pitchFamily="18" charset="0"/>
              </a:rPr>
              <a:t>қарағанда</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ru-RU" sz="2400" dirty="0" err="1">
                <a:latin typeface="Calibri" panose="020F0502020204030204" pitchFamily="34" charset="0"/>
                <a:ea typeface="Calibri" panose="020F0502020204030204" pitchFamily="34" charset="0"/>
                <a:cs typeface="Times New Roman" panose="02020603050405020304" pitchFamily="18" charset="0"/>
              </a:rPr>
              <a:t>төмен</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ru-RU" sz="2400" dirty="0" err="1">
                <a:solidFill>
                  <a:srgbClr val="FF0000"/>
                </a:solidFill>
                <a:latin typeface="Calibri" panose="020F0502020204030204" pitchFamily="34" charset="0"/>
                <a:ea typeface="Calibri" panose="020F0502020204030204" pitchFamily="34" charset="0"/>
                <a:cs typeface="Times New Roman" panose="02020603050405020304" pitchFamily="18" charset="0"/>
              </a:rPr>
              <a:t>Төртінші</a:t>
            </a:r>
            <a:r>
              <a:rPr lang="ru-RU" sz="2400"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ru-RU" sz="2400" dirty="0" err="1">
                <a:solidFill>
                  <a:srgbClr val="FF0000"/>
                </a:solidFill>
                <a:latin typeface="Calibri" panose="020F0502020204030204" pitchFamily="34" charset="0"/>
                <a:ea typeface="Calibri" panose="020F0502020204030204" pitchFamily="34" charset="0"/>
                <a:cs typeface="Times New Roman" panose="02020603050405020304" pitchFamily="18" charset="0"/>
              </a:rPr>
              <a:t>типтегі</a:t>
            </a:r>
            <a:r>
              <a:rPr lang="ru-RU" sz="2400"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ru-RU" sz="2400" dirty="0" err="1">
                <a:solidFill>
                  <a:srgbClr val="FF0000"/>
                </a:solidFill>
                <a:latin typeface="Calibri" panose="020F0502020204030204" pitchFamily="34" charset="0"/>
                <a:ea typeface="Calibri" panose="020F0502020204030204" pitchFamily="34" charset="0"/>
                <a:cs typeface="Times New Roman" panose="02020603050405020304" pitchFamily="18" charset="0"/>
              </a:rPr>
              <a:t>қарттар</a:t>
            </a:r>
            <a:r>
              <a:rPr lang="ru-RU" sz="2400" dirty="0">
                <a:solidFill>
                  <a:srgbClr val="FF0000"/>
                </a:solidFill>
                <a:latin typeface="Calibri" panose="020F0502020204030204" pitchFamily="34" charset="0"/>
                <a:ea typeface="Calibri" panose="020F0502020204030204" pitchFamily="34" charset="0"/>
                <a:cs typeface="Times New Roman" panose="02020603050405020304" pitchFamily="18" charset="0"/>
              </a:rPr>
              <a:t> – </a:t>
            </a:r>
            <a:r>
              <a:rPr lang="ru-RU" sz="2400" dirty="0" err="1">
                <a:latin typeface="Calibri" panose="020F0502020204030204" pitchFamily="34" charset="0"/>
                <a:ea typeface="Calibri" panose="020F0502020204030204" pitchFamily="34" charset="0"/>
                <a:cs typeface="Times New Roman" panose="02020603050405020304" pitchFamily="18" charset="0"/>
              </a:rPr>
              <a:t>бұл</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ru-RU" sz="2400" dirty="0" err="1">
                <a:latin typeface="Calibri" panose="020F0502020204030204" pitchFamily="34" charset="0"/>
                <a:ea typeface="Calibri" panose="020F0502020204030204" pitchFamily="34" charset="0"/>
                <a:cs typeface="Times New Roman" panose="02020603050405020304" pitchFamily="18" charset="0"/>
              </a:rPr>
              <a:t>типке</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ru-RU" sz="2400" dirty="0" err="1">
                <a:latin typeface="Calibri" panose="020F0502020204030204" pitchFamily="34" charset="0"/>
                <a:ea typeface="Calibri" panose="020F0502020204030204" pitchFamily="34" charset="0"/>
                <a:cs typeface="Times New Roman" panose="02020603050405020304" pitchFamily="18" charset="0"/>
              </a:rPr>
              <a:t>жататын</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ru-RU" sz="2400" dirty="0" err="1">
                <a:latin typeface="Calibri" panose="020F0502020204030204" pitchFamily="34" charset="0"/>
                <a:ea typeface="Calibri" panose="020F0502020204030204" pitchFamily="34" charset="0"/>
                <a:cs typeface="Times New Roman" panose="02020603050405020304" pitchFamily="18" charset="0"/>
              </a:rPr>
              <a:t>қарттардың</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ru-RU" sz="2400" dirty="0" err="1">
                <a:latin typeface="Calibri" panose="020F0502020204030204" pitchFamily="34" charset="0"/>
                <a:ea typeface="Calibri" panose="020F0502020204030204" pitchFamily="34" charset="0"/>
                <a:cs typeface="Times New Roman" panose="02020603050405020304" pitchFamily="18" charset="0"/>
              </a:rPr>
              <a:t>ерекшелігі</a:t>
            </a:r>
            <a:r>
              <a:rPr lang="ru-RU" sz="2400" dirty="0">
                <a:latin typeface="Calibri" panose="020F0502020204030204" pitchFamily="34" charset="0"/>
                <a:ea typeface="Calibri" panose="020F0502020204030204" pitchFamily="34" charset="0"/>
                <a:cs typeface="Times New Roman" panose="02020603050405020304" pitchFamily="18" charset="0"/>
              </a:rPr>
              <a:t> – </a:t>
            </a:r>
            <a:r>
              <a:rPr lang="ru-RU" sz="2400" dirty="0" err="1">
                <a:latin typeface="Calibri" panose="020F0502020204030204" pitchFamily="34" charset="0"/>
                <a:ea typeface="Calibri" panose="020F0502020204030204" pitchFamily="34" charset="0"/>
                <a:cs typeface="Times New Roman" panose="02020603050405020304" pitchFamily="18" charset="0"/>
              </a:rPr>
              <a:t>денсаулықтың</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ru-RU" sz="2400" dirty="0" err="1">
                <a:latin typeface="Calibri" panose="020F0502020204030204" pitchFamily="34" charset="0"/>
                <a:ea typeface="Calibri" panose="020F0502020204030204" pitchFamily="34" charset="0"/>
                <a:cs typeface="Times New Roman" panose="02020603050405020304" pitchFamily="18" charset="0"/>
              </a:rPr>
              <a:t>өмірінің</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ru-RU" sz="2400" dirty="0" err="1">
                <a:latin typeface="Calibri" panose="020F0502020204030204" pitchFamily="34" charset="0"/>
                <a:ea typeface="Calibri" panose="020F0502020204030204" pitchFamily="34" charset="0"/>
                <a:cs typeface="Times New Roman" panose="02020603050405020304" pitchFamily="18" charset="0"/>
              </a:rPr>
              <a:t>мəніне</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ru-RU" sz="2400" dirty="0" err="1">
                <a:latin typeface="Calibri" panose="020F0502020204030204" pitchFamily="34" charset="0"/>
                <a:ea typeface="Calibri" panose="020F0502020204030204" pitchFamily="34" charset="0"/>
                <a:cs typeface="Times New Roman" panose="02020603050405020304" pitchFamily="18" charset="0"/>
              </a:rPr>
              <a:t>айналуы</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ru-RU" sz="2400" dirty="0" err="1">
                <a:latin typeface="Calibri" panose="020F0502020204030204" pitchFamily="34" charset="0"/>
                <a:ea typeface="Calibri" panose="020F0502020204030204" pitchFamily="34" charset="0"/>
                <a:cs typeface="Times New Roman" panose="02020603050405020304" pitchFamily="18" charset="0"/>
              </a:rPr>
              <a:t>болып</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ru-RU" sz="2400" dirty="0" err="1">
                <a:latin typeface="Calibri" panose="020F0502020204030204" pitchFamily="34" charset="0"/>
                <a:ea typeface="Calibri" panose="020F0502020204030204" pitchFamily="34" charset="0"/>
                <a:cs typeface="Times New Roman" panose="02020603050405020304" pitchFamily="18" charset="0"/>
              </a:rPr>
              <a:t>табылады</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ru-RU" sz="2400" dirty="0" err="1">
                <a:latin typeface="Calibri" panose="020F0502020204030204" pitchFamily="34" charset="0"/>
                <a:ea typeface="Calibri" panose="020F0502020204030204" pitchFamily="34" charset="0"/>
                <a:cs typeface="Times New Roman" panose="02020603050405020304" pitchFamily="18" charset="0"/>
              </a:rPr>
              <a:t>Түрлі</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ru-RU" sz="2400" dirty="0" err="1">
                <a:latin typeface="Calibri" panose="020F0502020204030204" pitchFamily="34" charset="0"/>
                <a:ea typeface="Calibri" panose="020F0502020204030204" pitchFamily="34" charset="0"/>
                <a:cs typeface="Times New Roman" panose="02020603050405020304" pitchFamily="18" charset="0"/>
              </a:rPr>
              <a:t>белсенділік</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ru-RU" sz="2400" dirty="0" err="1">
                <a:latin typeface="Calibri" panose="020F0502020204030204" pitchFamily="34" charset="0"/>
                <a:ea typeface="Calibri" panose="020F0502020204030204" pitchFamily="34" charset="0"/>
                <a:cs typeface="Times New Roman" panose="02020603050405020304" pitchFamily="18" charset="0"/>
              </a:rPr>
              <a:t>формалары</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ru-RU" sz="2400" dirty="0" err="1">
                <a:latin typeface="Calibri" panose="020F0502020204030204" pitchFamily="34" charset="0"/>
                <a:ea typeface="Calibri" panose="020F0502020204030204" pitchFamily="34" charset="0"/>
                <a:cs typeface="Times New Roman" panose="02020603050405020304" pitchFamily="18" charset="0"/>
              </a:rPr>
              <a:t>моральдық</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ru-RU" sz="2400" dirty="0" err="1">
                <a:latin typeface="Calibri" panose="020F0502020204030204" pitchFamily="34" charset="0"/>
                <a:ea typeface="Calibri" panose="020F0502020204030204" pitchFamily="34" charset="0"/>
                <a:cs typeface="Times New Roman" panose="02020603050405020304" pitchFamily="18" charset="0"/>
              </a:rPr>
              <a:t>қанағаттану</a:t>
            </a:r>
            <a:r>
              <a:rPr lang="ru-RU" sz="2400" dirty="0">
                <a:latin typeface="Calibri" panose="020F0502020204030204" pitchFamily="34" charset="0"/>
                <a:ea typeface="Calibri" panose="020F0502020204030204" pitchFamily="34" charset="0"/>
                <a:cs typeface="Times New Roman" panose="02020603050405020304" pitchFamily="18" charset="0"/>
              </a:rPr>
              <a:t> да </a:t>
            </a:r>
            <a:r>
              <a:rPr lang="ru-RU" sz="2400" dirty="0" err="1">
                <a:latin typeface="Calibri" panose="020F0502020204030204" pitchFamily="34" charset="0"/>
                <a:ea typeface="Calibri" panose="020F0502020204030204" pitchFamily="34" charset="0"/>
                <a:cs typeface="Times New Roman" panose="02020603050405020304" pitchFamily="18" charset="0"/>
              </a:rPr>
              <a:t>осымен</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ru-RU" sz="2400" dirty="0" err="1">
                <a:latin typeface="Calibri" panose="020F0502020204030204" pitchFamily="34" charset="0"/>
                <a:ea typeface="Calibri" panose="020F0502020204030204" pitchFamily="34" charset="0"/>
                <a:cs typeface="Times New Roman" panose="02020603050405020304" pitchFamily="18" charset="0"/>
              </a:rPr>
              <a:t>тікелей</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ru-RU" sz="2400" dirty="0" err="1">
                <a:latin typeface="Calibri" panose="020F0502020204030204" pitchFamily="34" charset="0"/>
                <a:ea typeface="Calibri" panose="020F0502020204030204" pitchFamily="34" charset="0"/>
                <a:cs typeface="Times New Roman" panose="02020603050405020304" pitchFamily="18" charset="0"/>
              </a:rPr>
              <a:t>байланысты</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ru-RU" sz="2400" dirty="0" err="1">
                <a:latin typeface="Calibri" panose="020F0502020204030204" pitchFamily="34" charset="0"/>
                <a:ea typeface="Calibri" panose="020F0502020204030204" pitchFamily="34" charset="0"/>
                <a:cs typeface="Times New Roman" panose="02020603050405020304" pitchFamily="18" charset="0"/>
              </a:rPr>
              <a:t>Сонымен</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ru-RU" sz="2400" dirty="0" err="1">
                <a:latin typeface="Calibri" panose="020F0502020204030204" pitchFamily="34" charset="0"/>
                <a:ea typeface="Calibri" panose="020F0502020204030204" pitchFamily="34" charset="0"/>
                <a:cs typeface="Times New Roman" panose="02020603050405020304" pitchFamily="18" charset="0"/>
              </a:rPr>
              <a:t>қатар</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ru-RU" sz="2400" dirty="0" err="1">
                <a:latin typeface="Calibri" panose="020F0502020204030204" pitchFamily="34" charset="0"/>
                <a:ea typeface="Calibri" panose="020F0502020204030204" pitchFamily="34" charset="0"/>
                <a:cs typeface="Times New Roman" panose="02020603050405020304" pitchFamily="18" charset="0"/>
              </a:rPr>
              <a:t>көбінесе</a:t>
            </a:r>
            <a:r>
              <a:rPr lang="ru-RU" sz="2400" dirty="0">
                <a:latin typeface="Calibri" panose="020F0502020204030204" pitchFamily="34" charset="0"/>
                <a:ea typeface="Calibri" panose="020F0502020204030204" pitchFamily="34" charset="0"/>
                <a:cs typeface="Times New Roman" panose="02020603050405020304" pitchFamily="18" charset="0"/>
              </a:rPr>
              <a:t> ер </a:t>
            </a:r>
            <a:r>
              <a:rPr lang="ru-RU" sz="2400" dirty="0" err="1">
                <a:latin typeface="Calibri" panose="020F0502020204030204" pitchFamily="34" charset="0"/>
                <a:ea typeface="Calibri" panose="020F0502020204030204" pitchFamily="34" charset="0"/>
                <a:cs typeface="Times New Roman" panose="02020603050405020304" pitchFamily="18" charset="0"/>
              </a:rPr>
              <a:t>адамдарда</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ru-RU" sz="2400" dirty="0" err="1">
                <a:latin typeface="Calibri" panose="020F0502020204030204" pitchFamily="34" charset="0"/>
                <a:ea typeface="Calibri" panose="020F0502020204030204" pitchFamily="34" charset="0"/>
                <a:cs typeface="Times New Roman" panose="02020603050405020304" pitchFamily="18" charset="0"/>
              </a:rPr>
              <a:t>нақты</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ru-RU" sz="2400" dirty="0" err="1">
                <a:latin typeface="Calibri" panose="020F0502020204030204" pitchFamily="34" charset="0"/>
                <a:ea typeface="Calibri" panose="020F0502020204030204" pitchFamily="34" charset="0"/>
                <a:cs typeface="Times New Roman" panose="02020603050405020304" pitchFamily="18" charset="0"/>
              </a:rPr>
              <a:t>ауруларын</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ru-RU" sz="2400" dirty="0" err="1">
                <a:latin typeface="Calibri" panose="020F0502020204030204" pitchFamily="34" charset="0"/>
                <a:ea typeface="Calibri" panose="020F0502020204030204" pitchFamily="34" charset="0"/>
                <a:cs typeface="Times New Roman" panose="02020603050405020304" pitchFamily="18" charset="0"/>
              </a:rPr>
              <a:t>шынайылықтан</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ru-RU" sz="2400" dirty="0" err="1">
                <a:latin typeface="Calibri" panose="020F0502020204030204" pitchFamily="34" charset="0"/>
                <a:ea typeface="Calibri" panose="020F0502020204030204" pitchFamily="34" charset="0"/>
                <a:cs typeface="Times New Roman" panose="02020603050405020304" pitchFamily="18" charset="0"/>
              </a:rPr>
              <a:t>артық</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ru-RU" sz="2400" dirty="0" err="1">
                <a:latin typeface="Calibri" panose="020F0502020204030204" pitchFamily="34" charset="0"/>
                <a:ea typeface="Calibri" panose="020F0502020204030204" pitchFamily="34" charset="0"/>
                <a:cs typeface="Times New Roman" panose="02020603050405020304" pitchFamily="18" charset="0"/>
              </a:rPr>
              <a:t>көру</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ru-RU" sz="2400" dirty="0" err="1">
                <a:latin typeface="Calibri" panose="020F0502020204030204" pitchFamily="34" charset="0"/>
                <a:ea typeface="Calibri" panose="020F0502020204030204" pitchFamily="34" charset="0"/>
                <a:cs typeface="Times New Roman" panose="02020603050405020304" pitchFamily="18" charset="0"/>
              </a:rPr>
              <a:t>қатты</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ru-RU" sz="2400" dirty="0" err="1">
                <a:latin typeface="Calibri" panose="020F0502020204030204" pitchFamily="34" charset="0"/>
                <a:ea typeface="Calibri" panose="020F0502020204030204" pitchFamily="34" charset="0"/>
                <a:cs typeface="Times New Roman" panose="02020603050405020304" pitchFamily="18" charset="0"/>
              </a:rPr>
              <a:t>қобалжуға</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ru-RU" sz="2400" dirty="0" err="1">
                <a:latin typeface="Calibri" panose="020F0502020204030204" pitchFamily="34" charset="0"/>
                <a:ea typeface="Calibri" panose="020F0502020204030204" pitchFamily="34" charset="0"/>
                <a:cs typeface="Times New Roman" panose="02020603050405020304" pitchFamily="18" charset="0"/>
              </a:rPr>
              <a:t>жол</a:t>
            </a:r>
            <a:r>
              <a:rPr lang="ru-RU" sz="2400" dirty="0">
                <a:latin typeface="Calibri" panose="020F0502020204030204" pitchFamily="34" charset="0"/>
                <a:ea typeface="Calibri" panose="020F0502020204030204" pitchFamily="34" charset="0"/>
                <a:cs typeface="Times New Roman" panose="02020603050405020304" pitchFamily="18" charset="0"/>
              </a:rPr>
              <a:t> беру </a:t>
            </a:r>
            <a:r>
              <a:rPr lang="ru-RU" sz="2400" dirty="0" err="1">
                <a:latin typeface="Calibri" panose="020F0502020204030204" pitchFamily="34" charset="0"/>
                <a:ea typeface="Calibri" panose="020F0502020204030204" pitchFamily="34" charset="0"/>
                <a:cs typeface="Times New Roman" panose="02020603050405020304" pitchFamily="18" charset="0"/>
              </a:rPr>
              <a:t>жиі</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ru-RU" sz="2400" dirty="0" err="1">
                <a:latin typeface="Calibri" panose="020F0502020204030204" pitchFamily="34" charset="0"/>
                <a:ea typeface="Calibri" panose="020F0502020204030204" pitchFamily="34" charset="0"/>
                <a:cs typeface="Times New Roman" panose="02020603050405020304" pitchFamily="18" charset="0"/>
              </a:rPr>
              <a:t>кездеседі</a:t>
            </a:r>
            <a:r>
              <a:rPr lang="ru-RU" sz="2400" dirty="0">
                <a:latin typeface="Calibri" panose="020F0502020204030204" pitchFamily="34" charset="0"/>
                <a:ea typeface="Calibri" panose="020F0502020204030204" pitchFamily="34" charset="0"/>
                <a:cs typeface="Times New Roman" panose="02020603050405020304" pitchFamily="18" charset="0"/>
              </a:rPr>
              <a:t>.</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1761277"/>
      </p:ext>
    </p:extLst>
  </p:cSld>
  <p:clrMapOvr>
    <a:masterClrMapping/>
  </p:clrMapOvr>
</p:sld>
</file>

<file path=ppt/theme/theme1.xml><?xml version="1.0" encoding="utf-8"?>
<a:theme xmlns:a="http://schemas.openxmlformats.org/drawingml/2006/main" name="Грань">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60</TotalTime>
  <Words>1075</Words>
  <Application>Microsoft Office PowerPoint</Application>
  <PresentationFormat>Широкоэкранный</PresentationFormat>
  <Paragraphs>37</Paragraphs>
  <Slides>13</Slides>
  <Notes>0</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13</vt:i4>
      </vt:variant>
    </vt:vector>
  </HeadingPairs>
  <TitlesOfParts>
    <vt:vector size="21" baseType="lpstr">
      <vt:lpstr>Arial</vt:lpstr>
      <vt:lpstr>Calibri</vt:lpstr>
      <vt:lpstr>Cambria</vt:lpstr>
      <vt:lpstr>georgia</vt:lpstr>
      <vt:lpstr>Times New Roman</vt:lpstr>
      <vt:lpstr>Trebuchet MS</vt:lpstr>
      <vt:lpstr>Wingdings 3</vt:lpstr>
      <vt:lpstr>Грань</vt:lpstr>
      <vt:lpstr>Герантопсихология. Қартаю кезеңінің психологиялық сипаттамасы </vt:lpstr>
      <vt:lpstr>Мақсаты: Қартаю кезеңінің психологиялық және физиоллогиялық негізін анықтау   </vt:lpstr>
      <vt:lpstr>Геронтология</vt:lpstr>
      <vt:lpstr>Презентация PowerPoint</vt:lpstr>
      <vt:lpstr>Презентация PowerPoint</vt:lpstr>
      <vt:lpstr>Геронтология кезеңін 3-ке бөлеміз. </vt:lpstr>
      <vt:lpstr>Ежелгі грек философы жəне математик Пифагор (б.э.д. ІV ғ.) адам өмірінің кезеңдерін жылдың 4 мерзіміне сəйкес келетіндей 4 кезеңге бөледі: </vt:lpstr>
      <vt:lpstr>Қарттық  кезең (психологияда) </vt:lpstr>
      <vt:lpstr>Презентация PowerPoint</vt:lpstr>
      <vt:lpstr>Презентация PowerPoint</vt:lpstr>
      <vt:lpstr>Презентация PowerPoint</vt:lpstr>
      <vt:lpstr>Презентация PowerPoint</vt:lpstr>
      <vt:lpstr>Әлемдегі ең ұзақ өмір сүрген адамдар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Герантопсихология. Қартаю кезеңінің психологиялық сипаттамасы</dc:title>
  <dc:creator>DELUX</dc:creator>
  <cp:lastModifiedBy>user</cp:lastModifiedBy>
  <cp:revision>7</cp:revision>
  <dcterms:created xsi:type="dcterms:W3CDTF">2020-04-23T18:58:44Z</dcterms:created>
  <dcterms:modified xsi:type="dcterms:W3CDTF">2021-01-20T11:53:02Z</dcterms:modified>
</cp:coreProperties>
</file>